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348" r:id="rId2"/>
    <p:sldId id="349" r:id="rId3"/>
    <p:sldId id="350" r:id="rId4"/>
    <p:sldId id="361" r:id="rId5"/>
    <p:sldId id="362" r:id="rId6"/>
    <p:sldId id="363" r:id="rId7"/>
    <p:sldId id="364" r:id="rId8"/>
    <p:sldId id="365"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8" r:id="rId22"/>
    <p:sldId id="380" r:id="rId23"/>
    <p:sldId id="379" r:id="rId24"/>
    <p:sldId id="381" r:id="rId25"/>
    <p:sldId id="382" r:id="rId26"/>
    <p:sldId id="383" r:id="rId27"/>
    <p:sldId id="384" r:id="rId28"/>
    <p:sldId id="385" r:id="rId29"/>
    <p:sldId id="386" r:id="rId30"/>
    <p:sldId id="387" r:id="rId31"/>
    <p:sldId id="388" r:id="rId32"/>
    <p:sldId id="389" r:id="rId33"/>
    <p:sldId id="390" r:id="rId34"/>
    <p:sldId id="341" r:id="rId35"/>
    <p:sldId id="36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7330"/>
    <a:srgbClr val="88C369"/>
    <a:srgbClr val="5E923D"/>
    <a:srgbClr val="A5CD8F"/>
    <a:srgbClr val="3D6329"/>
    <a:srgbClr val="92CF6E"/>
    <a:srgbClr val="8FC078"/>
    <a:srgbClr val="9CCE80"/>
    <a:srgbClr val="0B48C2"/>
    <a:srgbClr val="E9E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7388"/>
  </p:normalViewPr>
  <p:slideViewPr>
    <p:cSldViewPr snapToGrid="0" snapToObjects="1" showGuides="1">
      <p:cViewPr>
        <p:scale>
          <a:sx n="150" d="100"/>
          <a:sy n="150" d="100"/>
        </p:scale>
        <p:origin x="2016" y="420"/>
      </p:cViewPr>
      <p:guideLst>
        <p:guide orient="horz" pos="1588"/>
        <p:guide pos="2894"/>
      </p:guideLst>
    </p:cSldViewPr>
  </p:slideViewPr>
  <p:outlineViewPr>
    <p:cViewPr>
      <p:scale>
        <a:sx n="33" d="100"/>
        <a:sy n="33" d="100"/>
      </p:scale>
      <p:origin x="0" y="0"/>
    </p:cViewPr>
  </p:outlin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6DA62-31C4-9C43-BF30-8D0B6EC44B9D}" type="datetimeFigureOut">
              <a:rPr kumimoji="1" lang="zh-CN" altLang="en-US" smtClean="0"/>
              <a:t>2023/5/16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13B2D-356E-AC41-A9F2-9AF18708047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www.pexels.com</a:t>
            </a:r>
            <a:r>
              <a:rPr kumimoji="1" lang="en-GB" altLang="zh-CN" dirty="0"/>
              <a:t>/</a:t>
            </a:r>
            <a:r>
              <a:rPr kumimoji="1" lang="en-GB" altLang="zh-CN" dirty="0" err="1"/>
              <a:t>zh-tw</a:t>
            </a:r>
            <a:r>
              <a:rPr kumimoji="1" lang="en-GB" altLang="zh-CN" dirty="0"/>
              <a:t>/photo/747101/</a:t>
            </a:r>
          </a:p>
          <a:p>
            <a:r>
              <a:rPr kumimoji="1" lang="en-GB" altLang="zh-CN" dirty="0"/>
              <a:t>https://</a:t>
            </a:r>
            <a:r>
              <a:rPr kumimoji="1" lang="en-GB" altLang="zh-CN" dirty="0" err="1"/>
              <a:t>www.pexels.com</a:t>
            </a:r>
            <a:r>
              <a:rPr kumimoji="1" lang="en-GB" altLang="zh-CN" dirty="0"/>
              <a:t>/</a:t>
            </a:r>
            <a:r>
              <a:rPr kumimoji="1" lang="en-GB" altLang="zh-CN" dirty="0" err="1"/>
              <a:t>zh-tw</a:t>
            </a:r>
            <a:r>
              <a:rPr kumimoji="1" lang="en-GB" altLang="zh-CN" dirty="0"/>
              <a:t>/photo/240572/</a:t>
            </a:r>
            <a:endParaRPr kumimoji="1" lang="zh-CN" altLang="en-US" dirty="0"/>
          </a:p>
        </p:txBody>
      </p:sp>
      <p:sp>
        <p:nvSpPr>
          <p:cNvPr id="4" name="灯片编号占位符 3"/>
          <p:cNvSpPr>
            <a:spLocks noGrp="1"/>
          </p:cNvSpPr>
          <p:nvPr>
            <p:ph type="sldNum" sz="quarter" idx="5"/>
          </p:nvPr>
        </p:nvSpPr>
        <p:spPr/>
        <p:txBody>
          <a:bodyPr/>
          <a:lstStyle/>
          <a:p>
            <a:fld id="{B4A13B2D-356E-AC41-A9F2-9AF187080476}"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0774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3728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8569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9471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010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44409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40244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8448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6306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6912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A13B2D-356E-AC41-A9F2-9AF187080476}"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785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38599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3847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6263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03716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284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56596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89683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6466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102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8626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80364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58920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19448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www.pexels.com</a:t>
            </a:r>
            <a:r>
              <a:rPr kumimoji="1" lang="en-GB" altLang="zh-CN" dirty="0"/>
              <a:t>/</a:t>
            </a:r>
            <a:r>
              <a:rPr kumimoji="1" lang="en-GB" altLang="zh-CN" dirty="0" err="1"/>
              <a:t>zh-tw</a:t>
            </a:r>
            <a:r>
              <a:rPr kumimoji="1" lang="en-GB" altLang="zh-CN" dirty="0"/>
              <a:t>/photo/747101/</a:t>
            </a:r>
          </a:p>
          <a:p>
            <a:r>
              <a:rPr kumimoji="1" lang="en-GB" altLang="zh-CN" dirty="0"/>
              <a:t>https://</a:t>
            </a:r>
            <a:r>
              <a:rPr kumimoji="1" lang="en-GB" altLang="zh-CN" dirty="0" err="1"/>
              <a:t>www.pexels.com</a:t>
            </a:r>
            <a:r>
              <a:rPr kumimoji="1" lang="en-GB" altLang="zh-CN" dirty="0"/>
              <a:t>/</a:t>
            </a:r>
            <a:r>
              <a:rPr kumimoji="1" lang="en-GB" altLang="zh-CN" dirty="0" err="1"/>
              <a:t>zh-tw</a:t>
            </a:r>
            <a:r>
              <a:rPr kumimoji="1" lang="en-GB" altLang="zh-CN" dirty="0"/>
              <a:t>/photo/240572/</a:t>
            </a:r>
            <a:endParaRPr kumimoji="1" lang="zh-CN" altLang="en-US" dirty="0"/>
          </a:p>
        </p:txBody>
      </p:sp>
      <p:sp>
        <p:nvSpPr>
          <p:cNvPr id="4" name="灯片编号占位符 3"/>
          <p:cNvSpPr>
            <a:spLocks noGrp="1"/>
          </p:cNvSpPr>
          <p:nvPr>
            <p:ph type="sldNum" sz="quarter" idx="5"/>
          </p:nvPr>
        </p:nvSpPr>
        <p:spPr/>
        <p:txBody>
          <a:bodyPr/>
          <a:lstStyle/>
          <a:p>
            <a:fld id="{B4A13B2D-356E-AC41-A9F2-9AF187080476}" type="slidenum">
              <a:rPr kumimoji="1" lang="zh-CN" altLang="en-US" smtClean="0"/>
              <a:t>34</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www.pexels.com</a:t>
            </a:r>
            <a:r>
              <a:rPr kumimoji="1" lang="en-GB" altLang="zh-CN" dirty="0"/>
              <a:t>/</a:t>
            </a:r>
            <a:r>
              <a:rPr kumimoji="1" lang="en-GB" altLang="zh-CN" dirty="0" err="1"/>
              <a:t>zh-tw</a:t>
            </a:r>
            <a:r>
              <a:rPr kumimoji="1" lang="en-GB" altLang="zh-CN" dirty="0"/>
              <a:t>/photo/747101/</a:t>
            </a:r>
          </a:p>
          <a:p>
            <a:r>
              <a:rPr kumimoji="1" lang="en-GB" altLang="zh-CN" dirty="0"/>
              <a:t>https://</a:t>
            </a:r>
            <a:r>
              <a:rPr kumimoji="1" lang="en-GB" altLang="zh-CN" dirty="0" err="1"/>
              <a:t>www.pexels.com</a:t>
            </a:r>
            <a:r>
              <a:rPr kumimoji="1" lang="en-GB" altLang="zh-CN" dirty="0"/>
              <a:t>/</a:t>
            </a:r>
            <a:r>
              <a:rPr kumimoji="1" lang="en-GB" altLang="zh-CN" dirty="0" err="1"/>
              <a:t>zh-tw</a:t>
            </a:r>
            <a:r>
              <a:rPr kumimoji="1" lang="en-GB" altLang="zh-CN" dirty="0"/>
              <a:t>/photo/240572/</a:t>
            </a:r>
            <a:endParaRPr kumimoji="1" lang="zh-CN" altLang="en-US" dirty="0"/>
          </a:p>
        </p:txBody>
      </p:sp>
      <p:sp>
        <p:nvSpPr>
          <p:cNvPr id="4" name="灯片编号占位符 3"/>
          <p:cNvSpPr>
            <a:spLocks noGrp="1"/>
          </p:cNvSpPr>
          <p:nvPr>
            <p:ph type="sldNum" sz="quarter" idx="5"/>
          </p:nvPr>
        </p:nvSpPr>
        <p:spPr/>
        <p:txBody>
          <a:bodyPr/>
          <a:lstStyle/>
          <a:p>
            <a:fld id="{B4A13B2D-356E-AC41-A9F2-9AF187080476}" type="slidenum">
              <a:rPr kumimoji="1" lang="zh-CN" altLang="en-US" smtClean="0"/>
              <a:t>35</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4</a:t>
            </a:fld>
            <a:endParaRPr kumimoji="1" lang="zh-CN" altLang="en-US"/>
          </a:p>
        </p:txBody>
      </p:sp>
    </p:spTree>
    <p:extLst>
      <p:ext uri="{BB962C8B-B14F-4D97-AF65-F5344CB8AC3E}">
        <p14:creationId xmlns:p14="http://schemas.microsoft.com/office/powerpoint/2010/main" val="353250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5</a:t>
            </a:fld>
            <a:endParaRPr kumimoji="1" lang="zh-CN" altLang="en-US"/>
          </a:p>
        </p:txBody>
      </p:sp>
    </p:spTree>
    <p:extLst>
      <p:ext uri="{BB962C8B-B14F-4D97-AF65-F5344CB8AC3E}">
        <p14:creationId xmlns:p14="http://schemas.microsoft.com/office/powerpoint/2010/main" val="279919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6</a:t>
            </a:fld>
            <a:endParaRPr kumimoji="1" lang="zh-CN" altLang="en-US"/>
          </a:p>
        </p:txBody>
      </p:sp>
    </p:spTree>
    <p:extLst>
      <p:ext uri="{BB962C8B-B14F-4D97-AF65-F5344CB8AC3E}">
        <p14:creationId xmlns:p14="http://schemas.microsoft.com/office/powerpoint/2010/main" val="159227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13B2D-356E-AC41-A9F2-9AF187080476}" type="slidenum">
              <a:rPr kumimoji="1" lang="zh-CN" altLang="en-US" smtClean="0"/>
              <a:t>7</a:t>
            </a:fld>
            <a:endParaRPr kumimoji="1" lang="zh-CN" altLang="en-US"/>
          </a:p>
        </p:txBody>
      </p:sp>
    </p:spTree>
    <p:extLst>
      <p:ext uri="{BB962C8B-B14F-4D97-AF65-F5344CB8AC3E}">
        <p14:creationId xmlns:p14="http://schemas.microsoft.com/office/powerpoint/2010/main" val="253557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8981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A13B2D-356E-AC41-A9F2-9AF187080476}"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380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9ECF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60F4BA8-ACD9-764E-B993-A517DA9ADABB}" type="datetimeFigureOut">
              <a:rPr kumimoji="1" lang="zh-CN" altLang="en-US" smtClean="0"/>
              <a:t>2023/5/16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A47A2B-BDD0-3346-A6CF-43438B678184}"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60F4BA8-ACD9-764E-B993-A517DA9ADABB}" type="datetimeFigureOut">
              <a:rPr kumimoji="1" lang="zh-CN" altLang="en-US" smtClean="0"/>
              <a:t>2023/5/16</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FA47A2B-BDD0-3346-A6CF-43438B67818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1449449" y="2132471"/>
            <a:ext cx="6484095" cy="689548"/>
          </a:xfrm>
          <a:prstGeom prst="rect">
            <a:avLst/>
          </a:prstGeom>
        </p:spPr>
        <p:txBody>
          <a:bodyPr wrap="square">
            <a:spAutoFit/>
          </a:bodyPr>
          <a:lstStyle/>
          <a:p>
            <a:pPr algn="ctr">
              <a:lnSpc>
                <a:spcPts val="4500"/>
              </a:lnSpc>
            </a:pPr>
            <a:r>
              <a:rPr kumimoji="1" lang="en-US" altLang="zh-CN" sz="4800" b="1" dirty="0">
                <a:solidFill>
                  <a:srgbClr val="88C369"/>
                </a:solidFill>
                <a:latin typeface="+mn-ea"/>
                <a:cs typeface="Dubai Medium" panose="020B0503030403030204" pitchFamily="34" charset="-78"/>
              </a:rPr>
              <a:t>RDMA</a:t>
            </a:r>
            <a:r>
              <a:rPr kumimoji="1" lang="zh-CN" altLang="en-US" sz="4800" b="1" dirty="0">
                <a:solidFill>
                  <a:srgbClr val="88C369"/>
                </a:solidFill>
                <a:latin typeface="+mn-ea"/>
                <a:cs typeface="Dubai Medium" panose="020B0503030403030204" pitchFamily="34" charset="-78"/>
              </a:rPr>
              <a:t>高性能架构设计</a:t>
            </a:r>
          </a:p>
        </p:txBody>
      </p:sp>
      <p:sp>
        <p:nvSpPr>
          <p:cNvPr id="12" name="矩形 11"/>
          <p:cNvSpPr/>
          <p:nvPr/>
        </p:nvSpPr>
        <p:spPr>
          <a:xfrm>
            <a:off x="6489406" y="3276665"/>
            <a:ext cx="1802703" cy="769441"/>
          </a:xfrm>
          <a:prstGeom prst="rect">
            <a:avLst/>
          </a:prstGeom>
          <a:ln>
            <a:noFill/>
          </a:ln>
        </p:spPr>
        <p:txBody>
          <a:bodyPr wrap="square">
            <a:spAutoFit/>
          </a:bodyPr>
          <a:lstStyle/>
          <a:p>
            <a:pPr algn="r"/>
            <a:r>
              <a:rPr kumimoji="1" lang="zh-CN" altLang="en-US"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浪潮信息</a:t>
            </a:r>
            <a:endParaRPr kumimoji="1" lang="en-US" altLang="zh-CN" sz="1100" spc="600" dirty="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endParaRPr>
          </a:p>
          <a:p>
            <a:pPr algn="r"/>
            <a:endParaRPr kumimoji="1" lang="en-US" altLang="zh-CN"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endParaRPr>
          </a:p>
          <a:p>
            <a:pPr algn="r"/>
            <a:r>
              <a:rPr kumimoji="1" lang="zh-CN" altLang="en-US"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刘伟</a:t>
            </a:r>
            <a:endParaRPr kumimoji="1" lang="en-US" altLang="zh-CN"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endParaRPr>
          </a:p>
          <a:p>
            <a:pPr algn="r"/>
            <a:r>
              <a:rPr kumimoji="1" lang="en-US" altLang="zh-CN"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2023</a:t>
            </a:r>
            <a:r>
              <a:rPr kumimoji="1" lang="zh-CN" altLang="en-US"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年</a:t>
            </a:r>
            <a:r>
              <a:rPr kumimoji="1" lang="en-US" altLang="zh-CN"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7</a:t>
            </a:r>
            <a:r>
              <a:rPr kumimoji="1" lang="zh-CN" altLang="en-US" sz="1100" spc="600" dirty="0" smtClean="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月</a:t>
            </a:r>
            <a:endParaRPr kumimoji="1" lang="en-US" altLang="zh-CN" sz="1100" spc="600" dirty="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endParaRPr>
          </a:p>
        </p:txBody>
      </p:sp>
      <p:pic>
        <p:nvPicPr>
          <p:cNvPr id="16" name="Picture 33" descr="Graphical user interface, text, application&#10;&#10;Description automatically generated"/>
          <p:cNvPicPr>
            <a:picLocks noChangeAspect="1"/>
          </p:cNvPicPr>
          <p:nvPr/>
        </p:nvPicPr>
        <p:blipFill>
          <a:blip r:embed="rId4">
            <a:alphaModFix amt="70000"/>
          </a:blip>
          <a:stretch>
            <a:fillRect/>
          </a:stretch>
        </p:blipFill>
        <p:spPr>
          <a:xfrm>
            <a:off x="207746" y="-31296"/>
            <a:ext cx="956697" cy="7177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913790" y="200820"/>
            <a:ext cx="5346397"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ea typeface="Source Han Sans CN ExtraLight" panose="020B0200000000000000"/>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协议总览</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1119327" y="776992"/>
            <a:ext cx="7069050" cy="784830"/>
          </a:xfrm>
          <a:prstGeom prst="rect">
            <a:avLst/>
          </a:prstGeom>
        </p:spPr>
        <p:txBody>
          <a:bodyPr wrap="square">
            <a:spAutoFit/>
          </a:bodyPr>
          <a:lstStyle/>
          <a:p>
            <a:pPr lvl="0">
              <a:lnSpc>
                <a:spcPct val="150000"/>
              </a:lnSpc>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指的是一种远程直接内存访问技术。具体到协议层面，它主要包含了</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Infiniband</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IB</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 over Converged Ethernet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RoCE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Internet Wide Area RDMA Protocol</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iWARP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）三种协议。三种协议都符合</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标准，共享相同的上层用户接口（</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Verbs</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），只是在不同层次上有一些差别。下图对比了这几个协议在不同层次的差异。</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9" name="图片 8">
            <a:extLst>
              <a:ext uri="{FF2B5EF4-FFF2-40B4-BE49-F238E27FC236}">
                <a16:creationId xmlns:a16="http://schemas.microsoft.com/office/drawing/2014/main" id="{B3DE5579-46FF-D711-2034-C5716068070F}"/>
              </a:ext>
            </a:extLst>
          </p:cNvPr>
          <p:cNvPicPr>
            <a:picLocks noChangeAspect="1"/>
          </p:cNvPicPr>
          <p:nvPr/>
        </p:nvPicPr>
        <p:blipFill>
          <a:blip r:embed="rId4"/>
          <a:stretch>
            <a:fillRect/>
          </a:stretch>
        </p:blipFill>
        <p:spPr>
          <a:xfrm>
            <a:off x="1191179" y="1595550"/>
            <a:ext cx="6543746" cy="3399503"/>
          </a:xfrm>
          <a:prstGeom prst="rect">
            <a:avLst/>
          </a:prstGeom>
        </p:spPr>
      </p:pic>
    </p:spTree>
    <p:extLst>
      <p:ext uri="{BB962C8B-B14F-4D97-AF65-F5344CB8AC3E}">
        <p14:creationId xmlns:p14="http://schemas.microsoft.com/office/powerpoint/2010/main" val="2366092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0" b="0" i="0" u="none" strike="noStrike" kern="1200" cap="none" spc="0" normalizeH="0" baseline="0" noProof="0" dirty="0" smtClean="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rPr>
              <a:t>03</a:t>
            </a:r>
            <a:endParaRPr kumimoji="1" lang="zh-CN" altLang="en-US" sz="12000" b="0" i="0" u="none" strike="noStrike" kern="1200" cap="none" spc="0" normalizeH="0" baseline="0" noProof="0" dirty="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PART</a:t>
            </a:r>
            <a:r>
              <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 </a:t>
            </a:r>
            <a:r>
              <a:rPr kumimoji="1" lang="en-US" altLang="zh-CN" b="1" dirty="0" smtClean="0">
                <a:solidFill>
                  <a:srgbClr val="3D6329"/>
                </a:solidFill>
                <a:latin typeface="Source Han Sans CN" panose="020B0500000000000000" pitchFamily="34" charset="-128"/>
                <a:ea typeface="Source Han Sans CN" panose="020B0500000000000000" pitchFamily="34" charset="-128"/>
              </a:rPr>
              <a:t>THREE</a:t>
            </a:r>
            <a:endPar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lvl="0" algn="ctr"/>
            <a:r>
              <a:rPr kumimoji="1" lang="en-US" altLang="zh-CN" sz="2800" b="1" dirty="0">
                <a:solidFill>
                  <a:prstClr val="white"/>
                </a:solidFill>
                <a:latin typeface="Source Han Sans CN" panose="020B0500000000000000" pitchFamily="34" charset="-128"/>
                <a:ea typeface="Source Han Sans CN" panose="020B0500000000000000" pitchFamily="34" charset="-128"/>
              </a:rPr>
              <a:t>RDMA</a:t>
            </a:r>
            <a:r>
              <a:rPr kumimoji="1" lang="zh-CN" altLang="en-US" sz="2800" b="1" dirty="0">
                <a:solidFill>
                  <a:prstClr val="white"/>
                </a:solidFill>
                <a:latin typeface="Source Han Sans CN" panose="020B0500000000000000" pitchFamily="34" charset="-128"/>
                <a:ea typeface="Source Han Sans CN" panose="020B0500000000000000" pitchFamily="34" charset="-128"/>
              </a:rPr>
              <a:t>软件架构</a:t>
            </a:r>
            <a:endParaRPr kumimoji="1" lang="zh-CN" altLang="en-US" sz="2800" b="1" dirty="0">
              <a:solidFill>
                <a:prstClr val="white"/>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1706582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858756" y="141553"/>
            <a:ext cx="5346397"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软件架构总览</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1093094" y="820687"/>
            <a:ext cx="7136505" cy="527132"/>
          </a:xfrm>
          <a:prstGeom prst="rect">
            <a:avLst/>
          </a:prstGeom>
        </p:spPr>
        <p:txBody>
          <a:bodyPr wrap="square">
            <a:spAutoFit/>
          </a:bodyPr>
          <a:lstStyle/>
          <a:p>
            <a:pPr lvl="0">
              <a:lnSpc>
                <a:spcPct val="150000"/>
              </a:lnSpc>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的软件架构按层次可分成两部分，即</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-core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和内核</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子系统，分别运行在</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Linux</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系统中的用户态和内核态。整个软件架构适用于所有类型的</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网卡，不管网卡硬件执行了哪种</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协议（</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Infiniband</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RoCE</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iWARP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9" name="图片 8">
            <a:extLst>
              <a:ext uri="{FF2B5EF4-FFF2-40B4-BE49-F238E27FC236}">
                <a16:creationId xmlns:a16="http://schemas.microsoft.com/office/drawing/2014/main" id="{452A5F2A-3AA9-C657-70F2-5385DDD356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3184" y="1439761"/>
            <a:ext cx="3177540" cy="3472815"/>
          </a:xfrm>
          <a:prstGeom prst="rect">
            <a:avLst/>
          </a:prstGeom>
          <a:noFill/>
          <a:ln>
            <a:noFill/>
          </a:ln>
        </p:spPr>
      </p:pic>
    </p:spTree>
    <p:extLst>
      <p:ext uri="{BB962C8B-B14F-4D97-AF65-F5344CB8AC3E}">
        <p14:creationId xmlns:p14="http://schemas.microsoft.com/office/powerpoint/2010/main" val="3104443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312657" y="70860"/>
            <a:ext cx="6815343" cy="669414"/>
          </a:xfrm>
          <a:prstGeom prst="rect">
            <a:avLst/>
          </a:prstGeom>
        </p:spPr>
        <p:txBody>
          <a:bodyPr wrap="square">
            <a:spAutoFit/>
          </a:bodyPr>
          <a:lstStyle/>
          <a:p>
            <a:pPr lvl="0" algn="ctr">
              <a:lnSpc>
                <a:spcPts val="4500"/>
              </a:lnSpc>
            </a:pPr>
            <a:r>
              <a:rPr kumimoji="1" lang="zh-CN" altLang="en-US" sz="3600" b="1" dirty="0">
                <a:solidFill>
                  <a:srgbClr val="487330"/>
                </a:solidFill>
                <a:latin typeface="+mn-ea"/>
                <a:cs typeface="Dubai Medium" panose="020B0503030403030204" pitchFamily="34" charset="-78"/>
              </a:rPr>
              <a:t>一个</a:t>
            </a: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应用程序（部分流程）</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14" name="图片 13">
            <a:extLst>
              <a:ext uri="{FF2B5EF4-FFF2-40B4-BE49-F238E27FC236}">
                <a16:creationId xmlns:a16="http://schemas.microsoft.com/office/drawing/2014/main" id="{28A30870-89C7-6CFB-97C9-EE2E0033B2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3031" b="40330"/>
          <a:stretch/>
        </p:blipFill>
        <p:spPr bwMode="auto">
          <a:xfrm>
            <a:off x="1900939" y="778654"/>
            <a:ext cx="5299962" cy="4208793"/>
          </a:xfrm>
          <a:prstGeom prst="rect">
            <a:avLst/>
          </a:prstGeom>
          <a:noFill/>
          <a:ln>
            <a:noFill/>
          </a:ln>
        </p:spPr>
      </p:pic>
    </p:spTree>
    <p:extLst>
      <p:ext uri="{BB962C8B-B14F-4D97-AF65-F5344CB8AC3E}">
        <p14:creationId xmlns:p14="http://schemas.microsoft.com/office/powerpoint/2010/main" val="1966799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0" b="0" i="0" u="none" strike="noStrike" kern="1200" cap="none" spc="0" normalizeH="0" baseline="0" noProof="0" dirty="0" smtClean="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rPr>
              <a:t>04</a:t>
            </a:r>
            <a:endParaRPr kumimoji="1" lang="zh-CN" altLang="en-US" sz="12000" b="0" i="0" u="none" strike="noStrike" kern="1200" cap="none" spc="0" normalizeH="0" baseline="0" noProof="0" dirty="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PART</a:t>
            </a:r>
            <a:r>
              <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 </a:t>
            </a:r>
            <a:r>
              <a:rPr kumimoji="1" lang="en-US" altLang="zh-CN" b="1" noProof="0" dirty="0" smtClean="0">
                <a:solidFill>
                  <a:srgbClr val="3D6329"/>
                </a:solidFill>
                <a:latin typeface="Source Han Sans CN" panose="020B0500000000000000" pitchFamily="34" charset="-128"/>
                <a:ea typeface="Source Han Sans CN" panose="020B0500000000000000" pitchFamily="34" charset="-128"/>
              </a:rPr>
              <a:t>FOUR</a:t>
            </a:r>
            <a:endPar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lvl="0" algn="ctr"/>
            <a:r>
              <a:rPr kumimoji="1" lang="en-US" altLang="zh-CN" sz="2800" b="1" dirty="0">
                <a:solidFill>
                  <a:prstClr val="white"/>
                </a:solidFill>
                <a:latin typeface="Source Han Sans CN" panose="020B0500000000000000" pitchFamily="34" charset="-128"/>
                <a:ea typeface="Source Han Sans CN" panose="020B0500000000000000" pitchFamily="34" charset="-128"/>
              </a:rPr>
              <a:t>RDMA</a:t>
            </a:r>
            <a:r>
              <a:rPr kumimoji="1" lang="zh-CN" altLang="en-US" sz="2800" b="1" dirty="0">
                <a:solidFill>
                  <a:prstClr val="white"/>
                </a:solidFill>
                <a:latin typeface="Source Han Sans CN" panose="020B0500000000000000" pitchFamily="34" charset="-128"/>
                <a:ea typeface="Source Han Sans CN" panose="020B0500000000000000" pitchFamily="34" charset="-128"/>
              </a:rPr>
              <a:t>基本元素和操作类型</a:t>
            </a:r>
            <a:endParaRPr kumimoji="1" lang="zh-CN" altLang="en-US" sz="2800" b="1" dirty="0">
              <a:solidFill>
                <a:prstClr val="white"/>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3286565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970873" y="244869"/>
            <a:ext cx="7089394"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基本元素</a:t>
            </a:r>
            <a:r>
              <a:rPr kumimoji="1" lang="en-US" altLang="zh-CN" sz="3600" b="1" dirty="0">
                <a:solidFill>
                  <a:srgbClr val="487330"/>
                </a:solidFill>
                <a:latin typeface="+mn-ea"/>
                <a:cs typeface="Dubai Medium" panose="020B0503030403030204" pitchFamily="34" charset="-78"/>
              </a:rPr>
              <a:t>——WQ &amp; WQE</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5054600" y="1762294"/>
            <a:ext cx="3611034" cy="2400657"/>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Work Queue Element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，工作队列元素）的作用类似于以太网方案中收发队列里的描述符（</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Desc</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。其中包含了软件希望硬件去做的任务类型（远程读、远程写、发送还是接收等）以及任务的详细信息（数据所在的内存地址、数据长度和访问密钥等）。</a:t>
            </a:r>
          </a:p>
          <a:p>
            <a:pPr marL="171450" lvl="0" indent="-171450">
              <a:lnSpc>
                <a:spcPct val="150000"/>
              </a:lnSpc>
              <a:buFont typeface="Wingdings" panose="05000000000000000000" pitchFamily="2" charset="2"/>
              <a:buChar char="ü"/>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Work Queue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，工作队列）类似于以太网方案中的发送</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接收队列，</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里面可以容纳很多</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，这些</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在</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中以先进先出（</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FIFO</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）队列的形式存在。左图展示了</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的关系，以及它们和以太网方案中队列和描述符功能的比较。</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9" name="图片 8">
            <a:extLst>
              <a:ext uri="{FF2B5EF4-FFF2-40B4-BE49-F238E27FC236}">
                <a16:creationId xmlns:a16="http://schemas.microsoft.com/office/drawing/2014/main" id="{15C19F95-89FD-82A7-AC91-EFC44AC94F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419" y="1544588"/>
            <a:ext cx="3788410" cy="2941955"/>
          </a:xfrm>
          <a:prstGeom prst="rect">
            <a:avLst/>
          </a:prstGeom>
          <a:noFill/>
          <a:ln>
            <a:noFill/>
          </a:ln>
        </p:spPr>
      </p:pic>
    </p:spTree>
    <p:extLst>
      <p:ext uri="{BB962C8B-B14F-4D97-AF65-F5344CB8AC3E}">
        <p14:creationId xmlns:p14="http://schemas.microsoft.com/office/powerpoint/2010/main" val="37156100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782557" y="175363"/>
            <a:ext cx="5845910"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基本元素</a:t>
            </a:r>
            <a:r>
              <a:rPr kumimoji="1" lang="en-US" altLang="zh-CN" sz="3600" b="1" dirty="0">
                <a:solidFill>
                  <a:srgbClr val="487330"/>
                </a:solidFill>
                <a:latin typeface="+mn-ea"/>
                <a:cs typeface="Dubai Medium" panose="020B0503030403030204" pitchFamily="34" charset="-78"/>
              </a:rPr>
              <a:t>——QP</a:t>
            </a:r>
            <a:r>
              <a:rPr kumimoji="1" lang="zh-CN" altLang="en-US" sz="3600" b="1" dirty="0" smtClean="0">
                <a:solidFill>
                  <a:srgbClr val="487330"/>
                </a:solidFill>
                <a:latin typeface="+mn-ea"/>
                <a:cs typeface="Dubai Medium" panose="020B0503030403030204" pitchFamily="34" charset="-78"/>
              </a:rPr>
              <a:t>（</a:t>
            </a:r>
            <a:r>
              <a:rPr kumimoji="1" lang="en-US" altLang="zh-CN" sz="3600" b="1" dirty="0" smtClean="0">
                <a:solidFill>
                  <a:srgbClr val="487330"/>
                </a:solidFill>
                <a:latin typeface="+mn-ea"/>
                <a:cs typeface="Dubai Medium" panose="020B0503030403030204" pitchFamily="34" charset="-78"/>
              </a:rPr>
              <a:t>1</a:t>
            </a:r>
            <a:r>
              <a:rPr kumimoji="1" lang="zh-CN" altLang="en-US" sz="3600" b="1" dirty="0" smtClean="0">
                <a:solidFill>
                  <a:srgbClr val="487330"/>
                </a:solidFill>
                <a:latin typeface="+mn-ea"/>
                <a:cs typeface="Dubai Medium" panose="020B0503030403030204" pitchFamily="34" charset="-78"/>
              </a:rPr>
              <a:t>）</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5867401" y="1474287"/>
            <a:ext cx="2865966" cy="2308324"/>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Queue Pair</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简称</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，就是“一对”</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的意思。</a:t>
            </a:r>
          </a:p>
          <a:p>
            <a:pPr marL="171450" lvl="0" indent="-171450">
              <a:lnSpc>
                <a:spcPct val="150000"/>
              </a:lnSpc>
              <a:buFont typeface="Wingdings" panose="05000000000000000000" pitchFamily="2" charset="2"/>
              <a:buChar char="ü"/>
            </a:pP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是一个发送工作队列和一个接受工作队列的组合，这两个队列分别称为</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Send Queue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Receive Queue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都是一种</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p>
          <a:p>
            <a:pPr marL="171450" lvl="0" indent="-171450">
              <a:lnSpc>
                <a:spcPct val="150000"/>
              </a:lnSpc>
              <a:buFont typeface="Wingdings" panose="05000000000000000000" pitchFamily="2" charset="2"/>
              <a:buChar char="ü"/>
            </a:pP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专门用来存放发送任务，</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专门用来存放接收任务。在一次</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SEND-RECV</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流程中，发送端需要把表示一次发送任务的</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放到</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里面（这种操作称为</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Post Send</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）。同样的，接收端需要把表示一次接收任务的</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放到</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RQ</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里面（称为</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Post Receive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），这样硬件才知道收到数据之后放到内存中的哪个位置。</a:t>
            </a:r>
          </a:p>
          <a:p>
            <a:pPr marL="171450" lvl="0" indent="-171450">
              <a:lnSpc>
                <a:spcPct val="150000"/>
              </a:lnSpc>
              <a:buFont typeface="Wingdings" panose="05000000000000000000" pitchFamily="2" charset="2"/>
              <a:buChar char="ü"/>
            </a:pP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左图展示了两个终端，左边的终端正在</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Post Send</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，右边的终端正在</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Post Receive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a:t>
            </a:r>
            <a:endPar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14" name="图片 13">
            <a:extLst>
              <a:ext uri="{FF2B5EF4-FFF2-40B4-BE49-F238E27FC236}">
                <a16:creationId xmlns:a16="http://schemas.microsoft.com/office/drawing/2014/main" id="{A46DAB7E-6338-5092-CF31-BEE64D876B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361" y="1354130"/>
            <a:ext cx="5274310" cy="2381885"/>
          </a:xfrm>
          <a:prstGeom prst="rect">
            <a:avLst/>
          </a:prstGeom>
          <a:noFill/>
          <a:ln>
            <a:noFill/>
          </a:ln>
        </p:spPr>
      </p:pic>
    </p:spTree>
    <p:extLst>
      <p:ext uri="{BB962C8B-B14F-4D97-AF65-F5344CB8AC3E}">
        <p14:creationId xmlns:p14="http://schemas.microsoft.com/office/powerpoint/2010/main" val="2878214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377891" y="168441"/>
            <a:ext cx="6263344"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基本元素</a:t>
            </a:r>
            <a:r>
              <a:rPr kumimoji="1" lang="en-US" altLang="zh-CN" sz="3600" b="1" dirty="0">
                <a:solidFill>
                  <a:srgbClr val="487330"/>
                </a:solidFill>
                <a:latin typeface="+mn-ea"/>
                <a:cs typeface="Dubai Medium" panose="020B0503030403030204" pitchFamily="34" charset="-78"/>
              </a:rPr>
              <a:t>——QP</a:t>
            </a:r>
            <a:r>
              <a:rPr kumimoji="1" lang="zh-CN" altLang="en-US" sz="3600" b="1" dirty="0">
                <a:solidFill>
                  <a:srgbClr val="487330"/>
                </a:solidFill>
                <a:latin typeface="+mn-ea"/>
                <a:cs typeface="Dubai Medium" panose="020B0503030403030204" pitchFamily="34" charset="-78"/>
              </a:rPr>
              <a:t>（</a:t>
            </a:r>
            <a:r>
              <a:rPr kumimoji="1" lang="en-US" altLang="zh-CN" sz="3600" b="1" dirty="0">
                <a:solidFill>
                  <a:srgbClr val="487330"/>
                </a:solidFill>
                <a:latin typeface="+mn-ea"/>
                <a:cs typeface="Dubai Medium" panose="020B0503030403030204" pitchFamily="34" charset="-78"/>
              </a:rPr>
              <a:t>2</a:t>
            </a:r>
            <a:r>
              <a:rPr kumimoji="1" lang="zh-CN" altLang="en-US" sz="3600" b="1" dirty="0">
                <a:solidFill>
                  <a:srgbClr val="487330"/>
                </a:solidFill>
                <a:latin typeface="+mn-ea"/>
                <a:cs typeface="Dubai Medium" panose="020B0503030403030204" pitchFamily="34" charset="-78"/>
              </a:rPr>
              <a:t>）</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5262182" y="1593036"/>
            <a:ext cx="3115583" cy="2169825"/>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在</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技术中，通信的基本主体或对象是</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，而不是节点。对于每个节点来说，每个进程都可以申请和使用若干个</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，而每个本地</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可以“连接到”一个远端的</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。比如左图中，节点</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的进程</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2</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使用的</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QP2</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，连接到了节点</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B</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的进程</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1</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使用的</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QP0</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每个节点的每个</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都有一个唯一的编号，称为</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QPN</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Query Pair Number</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），通过</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QPN</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可以唯一确定一个节点上的</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10" name="图片 9">
            <a:extLst>
              <a:ext uri="{FF2B5EF4-FFF2-40B4-BE49-F238E27FC236}">
                <a16:creationId xmlns:a16="http://schemas.microsoft.com/office/drawing/2014/main" id="{CAFFF4D9-80CA-A50D-9F79-E101FAD09BD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66" y="967622"/>
            <a:ext cx="3663315" cy="3955415"/>
          </a:xfrm>
          <a:prstGeom prst="rect">
            <a:avLst/>
          </a:prstGeom>
          <a:noFill/>
          <a:ln>
            <a:noFill/>
          </a:ln>
        </p:spPr>
      </p:pic>
    </p:spTree>
    <p:extLst>
      <p:ext uri="{BB962C8B-B14F-4D97-AF65-F5344CB8AC3E}">
        <p14:creationId xmlns:p14="http://schemas.microsoft.com/office/powerpoint/2010/main" val="888356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913790" y="200820"/>
            <a:ext cx="5346397"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基本元素</a:t>
            </a:r>
            <a:r>
              <a:rPr kumimoji="1" lang="en-US" altLang="zh-CN" sz="3600" b="1" dirty="0">
                <a:solidFill>
                  <a:srgbClr val="487330"/>
                </a:solidFill>
                <a:latin typeface="+mn-ea"/>
                <a:cs typeface="Dubai Medium" panose="020B0503030403030204" pitchFamily="34" charset="-78"/>
              </a:rPr>
              <a:t>——CQ</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
        <p:nvSpPr>
          <p:cNvPr id="10" name="矩形 9"/>
          <p:cNvSpPr/>
          <p:nvPr/>
        </p:nvSpPr>
        <p:spPr>
          <a:xfrm>
            <a:off x="3848099" y="1345929"/>
            <a:ext cx="4097867" cy="1477328"/>
          </a:xfrm>
          <a:prstGeom prst="rect">
            <a:avLst/>
          </a:prstGeom>
        </p:spPr>
        <p:txBody>
          <a:bodyPr wrap="square">
            <a:spAutoFit/>
          </a:bodyPr>
          <a:lstStyle/>
          <a:p>
            <a:pPr marL="228600" lvl="0" indent="-228600">
              <a:lnSpc>
                <a:spcPct val="150000"/>
              </a:lnSpc>
              <a:buFont typeface="Wingdings" panose="05000000000000000000" pitchFamily="2" charset="2"/>
              <a:buChar char="ü"/>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Completion Queue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简称</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，意为完成队列。跟</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中含有很多</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类似，</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这个队列中也有很多元素，叫做</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Completion Queue Element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p>
          <a:p>
            <a:pPr marL="228600" lvl="0" indent="-22860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可以认为</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跟</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是相反的概念。如果</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是软件下发给硬件的任务，</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就是硬件完成任务之后返回给软件的“完成报告”。</a:t>
            </a:r>
          </a:p>
          <a:p>
            <a:pPr marL="228600" lvl="0" indent="-22860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每个</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都包含某个</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的完成信息，他们的关系如下图所示。</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14" name="图片 13">
            <a:extLst>
              <a:ext uri="{FF2B5EF4-FFF2-40B4-BE49-F238E27FC236}">
                <a16:creationId xmlns:a16="http://schemas.microsoft.com/office/drawing/2014/main" id="{4F9E7056-B189-02FA-2D91-6E552E8C3A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574" y="1261262"/>
            <a:ext cx="2752351" cy="2159328"/>
          </a:xfrm>
          <a:prstGeom prst="rect">
            <a:avLst/>
          </a:prstGeom>
          <a:noFill/>
          <a:ln>
            <a:noFill/>
          </a:ln>
        </p:spPr>
      </p:pic>
      <p:pic>
        <p:nvPicPr>
          <p:cNvPr id="15" name="图片 14">
            <a:extLst>
              <a:ext uri="{FF2B5EF4-FFF2-40B4-BE49-F238E27FC236}">
                <a16:creationId xmlns:a16="http://schemas.microsoft.com/office/drawing/2014/main" id="{7E8E82BC-DCD9-A00F-7DEC-33793BB63AE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8837" y="3106640"/>
            <a:ext cx="3759717" cy="1902038"/>
          </a:xfrm>
          <a:prstGeom prst="rect">
            <a:avLst/>
          </a:prstGeom>
          <a:noFill/>
          <a:ln>
            <a:noFill/>
          </a:ln>
        </p:spPr>
      </p:pic>
    </p:spTree>
    <p:extLst>
      <p:ext uri="{BB962C8B-B14F-4D97-AF65-F5344CB8AC3E}">
        <p14:creationId xmlns:p14="http://schemas.microsoft.com/office/powerpoint/2010/main" val="31008267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970873" y="244869"/>
            <a:ext cx="7089394"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 Write</a:t>
            </a:r>
            <a:r>
              <a:rPr kumimoji="1" lang="zh-CN" altLang="en-US" sz="3600" b="1" dirty="0">
                <a:solidFill>
                  <a:srgbClr val="487330"/>
                </a:solidFill>
                <a:latin typeface="+mn-ea"/>
                <a:cs typeface="Dubai Medium" panose="020B0503030403030204" pitchFamily="34" charset="-78"/>
              </a:rPr>
              <a:t>操作</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1041400" y="945260"/>
            <a:ext cx="7382933" cy="1015663"/>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 WRITE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操作是一端应用主动写入远端内存的行为，除了准备阶段，远端</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CPU</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不需要参与，也不感知何时有数据写入、数据在何时接收完毕。所以这是一种单端操作。</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需要注意的是，操作发起端的应用程序是通过虚拟地址来读写远端内存的，上层应用可以非常方便的对其进行操作。实际的虚拟地址</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物理地址的转换是由</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网卡完成的。</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a:extLst>
              <a:ext uri="{FF2B5EF4-FFF2-40B4-BE49-F238E27FC236}">
                <a16:creationId xmlns:a16="http://schemas.microsoft.com/office/drawing/2014/main" id="{3A305BE9-7E1F-3BB2-9F97-C2CCC68B0E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1893" y="1991900"/>
            <a:ext cx="6898374" cy="2904360"/>
          </a:xfrm>
          <a:prstGeom prst="rect">
            <a:avLst/>
          </a:prstGeom>
          <a:noFill/>
          <a:ln>
            <a:noFill/>
          </a:ln>
        </p:spPr>
      </p:pic>
    </p:spTree>
    <p:extLst>
      <p:ext uri="{BB962C8B-B14F-4D97-AF65-F5344CB8AC3E}">
        <p14:creationId xmlns:p14="http://schemas.microsoft.com/office/powerpoint/2010/main" val="636651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矩形 31"/>
          <p:cNvSpPr/>
          <p:nvPr/>
        </p:nvSpPr>
        <p:spPr>
          <a:xfrm>
            <a:off x="470863" y="2006864"/>
            <a:ext cx="2639673" cy="623248"/>
          </a:xfrm>
          <a:prstGeom prst="rect">
            <a:avLst/>
          </a:prstGeom>
          <a:noFill/>
        </p:spPr>
        <p:txBody>
          <a:bodyPr wrap="square" rtlCol="0">
            <a:spAutoFit/>
          </a:bodyPr>
          <a:lstStyle/>
          <a:p>
            <a:pPr algn="ctr">
              <a:lnSpc>
                <a:spcPct val="120000"/>
              </a:lnSpc>
            </a:pPr>
            <a:r>
              <a:rPr kumimoji="1" lang="zh-CN" altLang="en-US" sz="3000" b="1" dirty="0" smtClean="0">
                <a:solidFill>
                  <a:schemeClr val="bg1"/>
                </a:solidFill>
                <a:latin typeface="Avenir Black" panose="02000503020000020003" pitchFamily="2" charset="0"/>
                <a:ea typeface="Source Han Sans CN Heavy" panose="020B0500000000000000" pitchFamily="34" charset="-128"/>
                <a:cs typeface="Gautami" panose="020B0502040204020203" pitchFamily="34" charset="0"/>
              </a:rPr>
              <a:t>主要内容</a:t>
            </a:r>
            <a:endParaRPr kumimoji="1" lang="zh-CN" altLang="en-US" sz="3000" b="1" dirty="0">
              <a:solidFill>
                <a:schemeClr val="bg1"/>
              </a:solidFill>
              <a:latin typeface="Avenir Black" panose="02000503020000020003" pitchFamily="2" charset="0"/>
              <a:ea typeface="Source Han Sans CN Heavy" panose="020B0500000000000000" pitchFamily="34" charset="-128"/>
              <a:cs typeface="Gautami" panose="020B0502040204020203" pitchFamily="34" charset="0"/>
            </a:endParaRPr>
          </a:p>
        </p:txBody>
      </p:sp>
      <p:grpSp>
        <p:nvGrpSpPr>
          <p:cNvPr id="34" name="组合 33"/>
          <p:cNvGrpSpPr/>
          <p:nvPr/>
        </p:nvGrpSpPr>
        <p:grpSpPr>
          <a:xfrm>
            <a:off x="3849294" y="851970"/>
            <a:ext cx="3027443" cy="324045"/>
            <a:chOff x="4929969" y="1071906"/>
            <a:chExt cx="3027443" cy="324045"/>
          </a:xfrm>
        </p:grpSpPr>
        <p:sp>
          <p:nvSpPr>
            <p:cNvPr id="35" name="文本框 34"/>
            <p:cNvSpPr txBox="1"/>
            <p:nvPr/>
          </p:nvSpPr>
          <p:spPr>
            <a:xfrm>
              <a:off x="5425737" y="1088174"/>
              <a:ext cx="2531675" cy="307777"/>
            </a:xfrm>
            <a:prstGeom prst="rect">
              <a:avLst/>
            </a:prstGeom>
            <a:noFill/>
          </p:spPr>
          <p:txBody>
            <a:bodyPr wrap="square" rtlCol="0">
              <a:spAutoFit/>
            </a:bodyPr>
            <a:lstStyle/>
            <a:p>
              <a:pPr algn="ctr"/>
              <a:r>
                <a:rPr kumimoji="1" lang="en-US" altLang="zh-CN"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和传统网络方案的比较</a:t>
              </a:r>
            </a:p>
          </p:txBody>
        </p:sp>
        <p:sp>
          <p:nvSpPr>
            <p:cNvPr id="36" name="文本框 35"/>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01</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grpSp>
        <p:nvGrpSpPr>
          <p:cNvPr id="38" name="组合 37"/>
          <p:cNvGrpSpPr/>
          <p:nvPr/>
        </p:nvGrpSpPr>
        <p:grpSpPr>
          <a:xfrm>
            <a:off x="3848280" y="1328415"/>
            <a:ext cx="2091183" cy="307778"/>
            <a:chOff x="4929969" y="1071905"/>
            <a:chExt cx="2091183" cy="307778"/>
          </a:xfrm>
        </p:grpSpPr>
        <p:sp>
          <p:nvSpPr>
            <p:cNvPr id="39" name="文本框 38"/>
            <p:cNvSpPr txBox="1"/>
            <p:nvPr/>
          </p:nvSpPr>
          <p:spPr>
            <a:xfrm>
              <a:off x="5328302" y="1071905"/>
              <a:ext cx="1692850" cy="307777"/>
            </a:xfrm>
            <a:prstGeom prst="rect">
              <a:avLst/>
            </a:prstGeom>
            <a:noFill/>
          </p:spPr>
          <p:txBody>
            <a:bodyPr wrap="square" rtlCol="0">
              <a:spAutoFit/>
            </a:bodyPr>
            <a:lstStyle/>
            <a:p>
              <a:pPr algn="ctr"/>
              <a:r>
                <a:rPr kumimoji="1" lang="en-US" altLang="zh-CN"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协议类型</a:t>
              </a:r>
            </a:p>
          </p:txBody>
        </p:sp>
        <p:sp>
          <p:nvSpPr>
            <p:cNvPr id="40" name="文本框 39"/>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02</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grpSp>
        <p:nvGrpSpPr>
          <p:cNvPr id="42" name="组合 41"/>
          <p:cNvGrpSpPr/>
          <p:nvPr/>
        </p:nvGrpSpPr>
        <p:grpSpPr>
          <a:xfrm>
            <a:off x="3849294" y="1744036"/>
            <a:ext cx="2091183" cy="352959"/>
            <a:chOff x="4929969" y="1071906"/>
            <a:chExt cx="2091183" cy="352959"/>
          </a:xfrm>
        </p:grpSpPr>
        <p:sp>
          <p:nvSpPr>
            <p:cNvPr id="43" name="文本框 42"/>
            <p:cNvSpPr txBox="1"/>
            <p:nvPr/>
          </p:nvSpPr>
          <p:spPr>
            <a:xfrm>
              <a:off x="5328302" y="1117088"/>
              <a:ext cx="1692850" cy="307777"/>
            </a:xfrm>
            <a:prstGeom prst="rect">
              <a:avLst/>
            </a:prstGeom>
            <a:noFill/>
          </p:spPr>
          <p:txBody>
            <a:bodyPr wrap="square" rtlCol="0">
              <a:spAutoFit/>
            </a:bodyPr>
            <a:lstStyle/>
            <a:p>
              <a:pPr algn="ctr"/>
              <a:r>
                <a:rPr kumimoji="1" lang="en-US" altLang="zh-CN"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软件架构</a:t>
              </a:r>
              <a:endPar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endParaRPr>
            </a:p>
          </p:txBody>
        </p:sp>
        <p:sp>
          <p:nvSpPr>
            <p:cNvPr id="44" name="文本框 43"/>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03</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grpSp>
        <p:nvGrpSpPr>
          <p:cNvPr id="46" name="组合 45"/>
          <p:cNvGrpSpPr/>
          <p:nvPr/>
        </p:nvGrpSpPr>
        <p:grpSpPr>
          <a:xfrm>
            <a:off x="3848280" y="2249365"/>
            <a:ext cx="2885626" cy="327165"/>
            <a:chOff x="4929969" y="1071906"/>
            <a:chExt cx="2885626" cy="327165"/>
          </a:xfrm>
        </p:grpSpPr>
        <p:sp>
          <p:nvSpPr>
            <p:cNvPr id="47" name="文本框 46"/>
            <p:cNvSpPr txBox="1"/>
            <p:nvPr/>
          </p:nvSpPr>
          <p:spPr>
            <a:xfrm>
              <a:off x="5425737" y="1091294"/>
              <a:ext cx="2389858" cy="307777"/>
            </a:xfrm>
            <a:prstGeom prst="rect">
              <a:avLst/>
            </a:prstGeom>
            <a:noFill/>
          </p:spPr>
          <p:txBody>
            <a:bodyPr wrap="square" rtlCol="0">
              <a:spAutoFit/>
            </a:bodyPr>
            <a:lstStyle/>
            <a:p>
              <a:pPr algn="ctr"/>
              <a:r>
                <a:rPr kumimoji="1" lang="en-US" altLang="zh-CN"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基本元素和操作类型</a:t>
              </a:r>
            </a:p>
          </p:txBody>
        </p:sp>
        <p:sp>
          <p:nvSpPr>
            <p:cNvPr id="48" name="文本框 47"/>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04</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grpSp>
        <p:nvGrpSpPr>
          <p:cNvPr id="50" name="组合 49"/>
          <p:cNvGrpSpPr/>
          <p:nvPr/>
        </p:nvGrpSpPr>
        <p:grpSpPr>
          <a:xfrm>
            <a:off x="3847266" y="2743613"/>
            <a:ext cx="2491544" cy="327165"/>
            <a:chOff x="4929969" y="1071906"/>
            <a:chExt cx="2491544" cy="327165"/>
          </a:xfrm>
        </p:grpSpPr>
        <p:sp>
          <p:nvSpPr>
            <p:cNvPr id="51" name="文本框 50"/>
            <p:cNvSpPr txBox="1"/>
            <p:nvPr/>
          </p:nvSpPr>
          <p:spPr>
            <a:xfrm>
              <a:off x="5500688" y="1091294"/>
              <a:ext cx="1920825" cy="307777"/>
            </a:xfrm>
            <a:prstGeom prst="rect">
              <a:avLst/>
            </a:prstGeom>
            <a:noFill/>
          </p:spPr>
          <p:txBody>
            <a:bodyPr wrap="square" rtlCol="0">
              <a:spAutoFit/>
            </a:bodyPr>
            <a:lstStyle/>
            <a:p>
              <a:pPr algn="ctr"/>
              <a:r>
                <a:rPr kumimoji="1" lang="en-US" altLang="zh-CN"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方案的设计思路</a:t>
              </a:r>
            </a:p>
          </p:txBody>
        </p:sp>
        <p:sp>
          <p:nvSpPr>
            <p:cNvPr id="52" name="文本框 51"/>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a:solidFill>
                    <a:schemeClr val="accent6"/>
                  </a:solidFill>
                  <a:latin typeface="Avenir Black" panose="02000503020000020003" pitchFamily="2" charset="0"/>
                </a:rPr>
                <a:t>05</a:t>
              </a:r>
              <a:r>
                <a:rPr kumimoji="1" lang="zh-CN" altLang="en-US" sz="1400" b="1" dirty="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pic>
        <p:nvPicPr>
          <p:cNvPr id="54" name="Picture 29" descr="Graphical user interface, text, application&#10;&#10;Description automatically generated"/>
          <p:cNvPicPr>
            <a:picLocks noChangeAspect="1"/>
          </p:cNvPicPr>
          <p:nvPr/>
        </p:nvPicPr>
        <p:blipFill>
          <a:blip r:embed="rId4">
            <a:alphaModFix amt="70000"/>
          </a:blip>
          <a:stretch>
            <a:fillRect/>
          </a:stretch>
        </p:blipFill>
        <p:spPr>
          <a:xfrm>
            <a:off x="8000466" y="4404251"/>
            <a:ext cx="956697" cy="717733"/>
          </a:xfrm>
          <a:prstGeom prst="rect">
            <a:avLst/>
          </a:prstGeom>
        </p:spPr>
      </p:pic>
      <p:grpSp>
        <p:nvGrpSpPr>
          <p:cNvPr id="26" name="组合 25"/>
          <p:cNvGrpSpPr/>
          <p:nvPr/>
        </p:nvGrpSpPr>
        <p:grpSpPr>
          <a:xfrm>
            <a:off x="3847266" y="3256289"/>
            <a:ext cx="2417607" cy="312543"/>
            <a:chOff x="4929969" y="1071906"/>
            <a:chExt cx="2417607" cy="312543"/>
          </a:xfrm>
        </p:grpSpPr>
        <p:sp>
          <p:nvSpPr>
            <p:cNvPr id="27" name="文本框 26"/>
            <p:cNvSpPr txBox="1"/>
            <p:nvPr/>
          </p:nvSpPr>
          <p:spPr>
            <a:xfrm>
              <a:off x="5426751" y="1076672"/>
              <a:ext cx="1920825" cy="307777"/>
            </a:xfrm>
            <a:prstGeom prst="rect">
              <a:avLst/>
            </a:prstGeom>
            <a:noFill/>
          </p:spPr>
          <p:txBody>
            <a:bodyPr wrap="square" rtlCol="0">
              <a:spAutoFit/>
            </a:bodyPr>
            <a:lstStyle/>
            <a:p>
              <a:pPr algn="ct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浪潮</a:t>
              </a:r>
              <a:r>
                <a:rPr kumimoji="1" lang="en-US" altLang="zh-CN" sz="1400" dirty="0" err="1">
                  <a:solidFill>
                    <a:schemeClr val="tx1">
                      <a:lumMod val="85000"/>
                      <a:lumOff val="15000"/>
                    </a:schemeClr>
                  </a:solidFill>
                  <a:latin typeface="Source Han Sans CN Medium" panose="020B0500000000000000" pitchFamily="34" charset="-128"/>
                  <a:ea typeface="Source Han Sans CN Medium" panose="020B0500000000000000" pitchFamily="34" charset="-128"/>
                </a:rPr>
                <a:t>iRDMA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方案简介</a:t>
              </a:r>
            </a:p>
          </p:txBody>
        </p:sp>
        <p:sp>
          <p:nvSpPr>
            <p:cNvPr id="28" name="文本框 27"/>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smtClean="0">
                  <a:solidFill>
                    <a:schemeClr val="accent6"/>
                  </a:solidFill>
                  <a:latin typeface="Avenir Black" panose="02000503020000020003" pitchFamily="2" charset="0"/>
                </a:rPr>
                <a:t>06</a:t>
              </a:r>
              <a:r>
                <a:rPr kumimoji="1" lang="zh-CN" altLang="en-US" sz="1400" b="1" dirty="0" smtClean="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grpSp>
        <p:nvGrpSpPr>
          <p:cNvPr id="29" name="组合 28"/>
          <p:cNvGrpSpPr/>
          <p:nvPr/>
        </p:nvGrpSpPr>
        <p:grpSpPr>
          <a:xfrm>
            <a:off x="3847266" y="3747865"/>
            <a:ext cx="2418621" cy="327165"/>
            <a:chOff x="4929969" y="1071906"/>
            <a:chExt cx="2418621" cy="327165"/>
          </a:xfrm>
        </p:grpSpPr>
        <p:sp>
          <p:nvSpPr>
            <p:cNvPr id="30" name="文本框 29"/>
            <p:cNvSpPr txBox="1"/>
            <p:nvPr/>
          </p:nvSpPr>
          <p:spPr>
            <a:xfrm>
              <a:off x="5427765" y="1091294"/>
              <a:ext cx="1920825" cy="307777"/>
            </a:xfrm>
            <a:prstGeom prst="rect">
              <a:avLst/>
            </a:prstGeom>
            <a:noFill/>
          </p:spPr>
          <p:txBody>
            <a:bodyPr wrap="square" rtlCol="0">
              <a:spAutoFit/>
            </a:bodyPr>
            <a:lstStyle/>
            <a:p>
              <a:pPr algn="ct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浪潮</a:t>
              </a:r>
              <a:r>
                <a:rPr kumimoji="1" lang="en-US" altLang="zh-CN" sz="1400" dirty="0" err="1">
                  <a:solidFill>
                    <a:schemeClr val="tx1">
                      <a:lumMod val="85000"/>
                      <a:lumOff val="15000"/>
                    </a:schemeClr>
                  </a:solidFill>
                  <a:latin typeface="Source Han Sans CN Medium" panose="020B0500000000000000" pitchFamily="34" charset="-128"/>
                  <a:ea typeface="Source Han Sans CN Medium" panose="020B0500000000000000" pitchFamily="34" charset="-128"/>
                </a:rPr>
                <a:t>iRDMA</a:t>
              </a:r>
              <a:r>
                <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rPr>
                <a:t>性能</a:t>
              </a:r>
              <a:r>
                <a:rPr kumimoji="1" lang="zh-CN" altLang="en-US" sz="1400" dirty="0" smtClean="0">
                  <a:solidFill>
                    <a:schemeClr val="tx1">
                      <a:lumMod val="85000"/>
                      <a:lumOff val="15000"/>
                    </a:schemeClr>
                  </a:solidFill>
                  <a:latin typeface="Source Han Sans CN Medium" panose="020B0500000000000000" pitchFamily="34" charset="-128"/>
                  <a:ea typeface="Source Han Sans CN Medium" panose="020B0500000000000000" pitchFamily="34" charset="-128"/>
                </a:rPr>
                <a:t>测试</a:t>
              </a:r>
              <a:endParaRPr kumimoji="1" lang="zh-CN" altLang="en-US" sz="1400" dirty="0">
                <a:solidFill>
                  <a:schemeClr val="tx1">
                    <a:lumMod val="85000"/>
                    <a:lumOff val="15000"/>
                  </a:schemeClr>
                </a:solidFill>
                <a:latin typeface="Source Han Sans CN Medium" panose="020B0500000000000000" pitchFamily="34" charset="-128"/>
                <a:ea typeface="Source Han Sans CN Medium" panose="020B0500000000000000" pitchFamily="34" charset="-128"/>
              </a:endParaRPr>
            </a:p>
          </p:txBody>
        </p:sp>
        <p:sp>
          <p:nvSpPr>
            <p:cNvPr id="31" name="文本框 30"/>
            <p:cNvSpPr txBox="1"/>
            <p:nvPr/>
          </p:nvSpPr>
          <p:spPr>
            <a:xfrm>
              <a:off x="4929969" y="1071906"/>
              <a:ext cx="647856" cy="307777"/>
            </a:xfrm>
            <a:prstGeom prst="rect">
              <a:avLst/>
            </a:prstGeom>
            <a:noFill/>
          </p:spPr>
          <p:txBody>
            <a:bodyPr wrap="square" rtlCol="0">
              <a:spAutoFit/>
            </a:bodyPr>
            <a:lstStyle/>
            <a:p>
              <a:pPr algn="ctr"/>
              <a:r>
                <a:rPr kumimoji="1" lang="en-US" altLang="zh-CN" sz="1400" b="1" dirty="0" smtClean="0">
                  <a:solidFill>
                    <a:schemeClr val="accent6"/>
                  </a:solidFill>
                  <a:latin typeface="Avenir Black" panose="02000503020000020003" pitchFamily="2" charset="0"/>
                </a:rPr>
                <a:t>07</a:t>
              </a:r>
              <a:r>
                <a:rPr kumimoji="1" lang="zh-CN" altLang="en-US" sz="1400" b="1" dirty="0" smtClean="0">
                  <a:solidFill>
                    <a:schemeClr val="accent6"/>
                  </a:solidFill>
                  <a:latin typeface="Avenir Black" panose="02000503020000020003" pitchFamily="2" charset="0"/>
                </a:rPr>
                <a:t> </a:t>
              </a:r>
              <a:r>
                <a:rPr kumimoji="1" lang="en-US" altLang="zh-CN" sz="1400" b="1" dirty="0">
                  <a:solidFill>
                    <a:schemeClr val="accent6"/>
                  </a:solidFill>
                  <a:latin typeface="Avenir Black" panose="02000503020000020003" pitchFamily="2" charset="0"/>
                </a:rPr>
                <a:t>/</a:t>
              </a:r>
              <a:endParaRPr kumimoji="1" lang="zh-CN" altLang="en-US" sz="1400" b="1" dirty="0">
                <a:solidFill>
                  <a:schemeClr val="accent6"/>
                </a:solidFill>
                <a:latin typeface="Avenir Black" panose="02000503020000020003" pitchFamily="2"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782557" y="175363"/>
            <a:ext cx="5845910"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Memory </a:t>
            </a:r>
            <a:r>
              <a:rPr kumimoji="1" lang="en-US" altLang="zh-CN" sz="3600" b="1" dirty="0" smtClean="0">
                <a:solidFill>
                  <a:srgbClr val="487330"/>
                </a:solidFill>
                <a:latin typeface="+mn-ea"/>
                <a:cs typeface="Dubai Medium" panose="020B0503030403030204" pitchFamily="34" charset="-78"/>
              </a:rPr>
              <a:t>Region</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4268945" y="1491599"/>
            <a:ext cx="3731521" cy="2273699"/>
          </a:xfrm>
          <a:prstGeom prst="rect">
            <a:avLst/>
          </a:prstGeom>
        </p:spPr>
        <p:txBody>
          <a:bodyPr wrap="square">
            <a:spAutoFit/>
          </a:bodyPr>
          <a:lstStyle/>
          <a:p>
            <a:pPr lvl="0">
              <a:lnSpc>
                <a:spcPct val="150000"/>
              </a:lnSpc>
            </a:pP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Memory Region(MR)</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就是一段内存，它的配套机制用来解决</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操作中如下两个问题：</a:t>
            </a:r>
          </a:p>
          <a:p>
            <a:pPr marL="228600" lvl="0" indent="-228600">
              <a:lnSpc>
                <a:spcPct val="150000"/>
              </a:lnSpc>
              <a:buFont typeface="+mj-ea"/>
              <a:buAutoNum type="circleNumDbPlain"/>
            </a:pP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APP</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提供的地址都是虚拟地址（</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Virtual Address</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，简称</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VA</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），经过</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MMU</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的转换才能得到真实的物理地址（</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Physical Address</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，简称</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PA</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网卡是如何得到</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PA</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从而去内存中读取或写入数据的呢？</a:t>
            </a:r>
          </a:p>
          <a:p>
            <a:pPr marL="228600" lvl="0" indent="-228600">
              <a:lnSpc>
                <a:spcPct val="150000"/>
              </a:lnSpc>
              <a:buFont typeface="+mj-ea"/>
              <a:buAutoNum type="circleNumDbPlain"/>
            </a:pP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假设网卡有能力获取目的地址，但如果用户恶意指定了一个非法的</a:t>
            </a:r>
            <a:r>
              <a:rPr lang="en-US" altLang="zh-CN"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VA</a:t>
            </a:r>
            <a:r>
              <a:rPr lang="zh-CN" altLang="en-US" sz="105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，网卡就有可能被“指使”去读写系统关键内存，如何预防？</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a:extLst>
              <a:ext uri="{FF2B5EF4-FFF2-40B4-BE49-F238E27FC236}">
                <a16:creationId xmlns:a16="http://schemas.microsoft.com/office/drawing/2014/main" id="{BD224005-2CDB-71E3-FEBB-31C566EC37A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384" y="1338129"/>
            <a:ext cx="2580640" cy="2580640"/>
          </a:xfrm>
          <a:prstGeom prst="rect">
            <a:avLst/>
          </a:prstGeom>
          <a:noFill/>
          <a:ln>
            <a:noFill/>
          </a:ln>
        </p:spPr>
      </p:pic>
    </p:spTree>
    <p:extLst>
      <p:ext uri="{BB962C8B-B14F-4D97-AF65-F5344CB8AC3E}">
        <p14:creationId xmlns:p14="http://schemas.microsoft.com/office/powerpoint/2010/main" val="4125468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254001" y="100708"/>
            <a:ext cx="8669866" cy="669414"/>
          </a:xfrm>
          <a:prstGeom prst="rect">
            <a:avLst/>
          </a:prstGeom>
        </p:spPr>
        <p:txBody>
          <a:bodyPr wrap="square">
            <a:spAutoFit/>
          </a:bodyPr>
          <a:lstStyle/>
          <a:p>
            <a:pPr lvl="0" algn="ctr">
              <a:lnSpc>
                <a:spcPts val="4500"/>
              </a:lnSpc>
            </a:pPr>
            <a:r>
              <a:rPr kumimoji="1" lang="en-US" altLang="zh-CN" sz="2800" b="1" dirty="0">
                <a:solidFill>
                  <a:srgbClr val="487330"/>
                </a:solidFill>
                <a:latin typeface="+mn-ea"/>
                <a:cs typeface="Dubai Medium" panose="020B0503030403030204" pitchFamily="34" charset="-78"/>
              </a:rPr>
              <a:t>MR</a:t>
            </a:r>
            <a:r>
              <a:rPr kumimoji="1" lang="zh-CN" altLang="en-US" sz="2800" b="1" dirty="0">
                <a:solidFill>
                  <a:srgbClr val="487330"/>
                </a:solidFill>
                <a:latin typeface="+mn-ea"/>
                <a:cs typeface="Dubai Medium" panose="020B0503030403030204" pitchFamily="34" charset="-78"/>
              </a:rPr>
              <a:t>的作用</a:t>
            </a:r>
            <a:r>
              <a:rPr kumimoji="1" lang="zh-CN" altLang="en-US" sz="2800" b="1" dirty="0" smtClean="0">
                <a:solidFill>
                  <a:srgbClr val="487330"/>
                </a:solidFill>
                <a:latin typeface="+mn-ea"/>
                <a:cs typeface="Dubai Medium" panose="020B0503030403030204" pitchFamily="34" charset="-78"/>
              </a:rPr>
              <a:t>之一：实现</a:t>
            </a:r>
            <a:r>
              <a:rPr kumimoji="1" lang="zh-CN" altLang="en-US" sz="2800" b="1" dirty="0">
                <a:solidFill>
                  <a:srgbClr val="487330"/>
                </a:solidFill>
                <a:latin typeface="+mn-ea"/>
                <a:cs typeface="Dubai Medium" panose="020B0503030403030204" pitchFamily="34" charset="-78"/>
              </a:rPr>
              <a:t>虚拟地址与物理地址的转换</a:t>
            </a:r>
            <a:endParaRPr kumimoji="1" lang="zh-CN" altLang="en-US" sz="28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sp>
        <p:nvSpPr>
          <p:cNvPr id="60" name="矩形 59"/>
          <p:cNvSpPr/>
          <p:nvPr/>
        </p:nvSpPr>
        <p:spPr>
          <a:xfrm>
            <a:off x="679251" y="716117"/>
            <a:ext cx="7897481" cy="784830"/>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APP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只能看到虚拟地址，而且会在发起</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 Write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时把本地和对端的内存的虚拟地址传递给</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网卡。网卡需要知道</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APP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提供的虚拟地址所对应的物理地址才能访问系统内存。</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所以注册</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MR</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的过程中，软件会在内存中创建并填写一个虚拟地址到物理地址的映射表，供网卡查询。</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a:extLst>
              <a:ext uri="{FF2B5EF4-FFF2-40B4-BE49-F238E27FC236}">
                <a16:creationId xmlns:a16="http://schemas.microsoft.com/office/drawing/2014/main" id="{8DABE711-AED4-D711-4DE9-5C9FAB6E3B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116" y="1425603"/>
            <a:ext cx="6949215" cy="3284688"/>
          </a:xfrm>
          <a:prstGeom prst="rect">
            <a:avLst/>
          </a:prstGeom>
          <a:noFill/>
          <a:ln>
            <a:noFill/>
          </a:ln>
        </p:spPr>
      </p:pic>
    </p:spTree>
    <p:extLst>
      <p:ext uri="{BB962C8B-B14F-4D97-AF65-F5344CB8AC3E}">
        <p14:creationId xmlns:p14="http://schemas.microsoft.com/office/powerpoint/2010/main" val="3179620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254001" y="100708"/>
            <a:ext cx="8669866" cy="621067"/>
          </a:xfrm>
          <a:prstGeom prst="rect">
            <a:avLst/>
          </a:prstGeom>
        </p:spPr>
        <p:txBody>
          <a:bodyPr wrap="square">
            <a:spAutoFit/>
          </a:bodyPr>
          <a:lstStyle/>
          <a:p>
            <a:pPr lvl="0" algn="ctr">
              <a:lnSpc>
                <a:spcPts val="4500"/>
              </a:lnSpc>
            </a:pPr>
            <a:r>
              <a:rPr kumimoji="1" lang="en-US" altLang="zh-CN" sz="2800" b="1" dirty="0">
                <a:solidFill>
                  <a:srgbClr val="487330"/>
                </a:solidFill>
                <a:latin typeface="等线" panose="02010600030101010101" pitchFamily="2" charset="-122"/>
                <a:cs typeface="Dubai Medium" panose="020B0503030403030204" pitchFamily="34" charset="-78"/>
              </a:rPr>
              <a:t>MR</a:t>
            </a:r>
            <a:r>
              <a:rPr kumimoji="1" lang="zh-CN" altLang="en-US" sz="2800" b="1" dirty="0">
                <a:solidFill>
                  <a:srgbClr val="487330"/>
                </a:solidFill>
                <a:latin typeface="等线" panose="02010600030101010101" pitchFamily="2" charset="-122"/>
                <a:cs typeface="Dubai Medium" panose="020B0503030403030204" pitchFamily="34" charset="-78"/>
              </a:rPr>
              <a:t>的作用之</a:t>
            </a:r>
            <a:r>
              <a:rPr kumimoji="1" lang="zh-CN" altLang="en-US" sz="2800" b="1" dirty="0" smtClean="0">
                <a:solidFill>
                  <a:srgbClr val="487330"/>
                </a:solidFill>
                <a:latin typeface="等线" panose="02010600030101010101" pitchFamily="2" charset="-122"/>
                <a:cs typeface="Dubai Medium" panose="020B0503030403030204" pitchFamily="34" charset="-78"/>
              </a:rPr>
              <a:t>二：通过</a:t>
            </a:r>
            <a:r>
              <a:rPr kumimoji="1" lang="en-US" altLang="zh-CN" sz="2800" b="1" dirty="0">
                <a:solidFill>
                  <a:srgbClr val="487330"/>
                </a:solidFill>
                <a:latin typeface="等线" panose="02010600030101010101" pitchFamily="2" charset="-122"/>
                <a:cs typeface="Dubai Medium" panose="020B0503030403030204" pitchFamily="34" charset="-78"/>
              </a:rPr>
              <a:t>MR</a:t>
            </a:r>
            <a:r>
              <a:rPr kumimoji="1" lang="zh-CN" altLang="en-US" sz="2800" b="1" dirty="0">
                <a:solidFill>
                  <a:srgbClr val="487330"/>
                </a:solidFill>
                <a:latin typeface="等线" panose="02010600030101010101" pitchFamily="2" charset="-122"/>
                <a:cs typeface="Dubai Medium" panose="020B0503030403030204" pitchFamily="34" charset="-78"/>
              </a:rPr>
              <a:t>控制</a:t>
            </a:r>
            <a:r>
              <a:rPr kumimoji="1" lang="en-US" altLang="zh-CN" sz="2800" b="1" dirty="0">
                <a:solidFill>
                  <a:srgbClr val="487330"/>
                </a:solidFill>
                <a:latin typeface="等线" panose="02010600030101010101" pitchFamily="2" charset="-122"/>
                <a:cs typeface="Dubai Medium" panose="020B0503030403030204" pitchFamily="34" charset="-78"/>
              </a:rPr>
              <a:t>HCA</a:t>
            </a:r>
            <a:r>
              <a:rPr kumimoji="1" lang="zh-CN" altLang="en-US" sz="2800" b="1" dirty="0">
                <a:solidFill>
                  <a:srgbClr val="487330"/>
                </a:solidFill>
                <a:latin typeface="等线" panose="02010600030101010101" pitchFamily="2" charset="-122"/>
                <a:cs typeface="Dubai Medium" panose="020B0503030403030204" pitchFamily="34" charset="-78"/>
              </a:rPr>
              <a:t>访问内存的权限</a:t>
            </a:r>
            <a:endParaRPr kumimoji="1" lang="zh-CN" altLang="en-US" sz="28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679251" y="916188"/>
            <a:ext cx="7897481" cy="527132"/>
          </a:xfrm>
          <a:prstGeom prst="rect">
            <a:avLst/>
          </a:prstGeom>
        </p:spPr>
        <p:txBody>
          <a:bodyPr wrap="square">
            <a:spAutoFit/>
          </a:bodyPr>
          <a:lstStyle/>
          <a:p>
            <a:pPr lvl="0">
              <a:lnSpc>
                <a:spcPct val="150000"/>
              </a:lnSpc>
            </a:pP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APP</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注册</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MR</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的动作会产生两把钥匙</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——L_KEY</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Local Key</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R_KEY</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Remote Key</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）。说是钥匙，它们的实体其实就是一串序列而已。下面两张图分别是描述</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L_Key</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（左图）和</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R_Key</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（右图）的作用的示意图。</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7" name="图片 6">
            <a:extLst>
              <a:ext uri="{FF2B5EF4-FFF2-40B4-BE49-F238E27FC236}">
                <a16:creationId xmlns:a16="http://schemas.microsoft.com/office/drawing/2014/main" id="{910989C5-A345-9EA6-0200-34429F42F4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144" y="1913692"/>
            <a:ext cx="2791669" cy="2115062"/>
          </a:xfrm>
          <a:prstGeom prst="rect">
            <a:avLst/>
          </a:prstGeom>
          <a:noFill/>
          <a:ln>
            <a:noFill/>
          </a:ln>
        </p:spPr>
      </p:pic>
      <p:pic>
        <p:nvPicPr>
          <p:cNvPr id="8" name="图片 7">
            <a:extLst>
              <a:ext uri="{FF2B5EF4-FFF2-40B4-BE49-F238E27FC236}">
                <a16:creationId xmlns:a16="http://schemas.microsoft.com/office/drawing/2014/main" id="{3812D089-2F9B-4431-87D8-21D8F9EA4F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8867" y="1968603"/>
            <a:ext cx="4516130" cy="2060151"/>
          </a:xfrm>
          <a:prstGeom prst="rect">
            <a:avLst/>
          </a:prstGeom>
          <a:noFill/>
          <a:ln>
            <a:noFill/>
          </a:ln>
        </p:spPr>
      </p:pic>
    </p:spTree>
    <p:extLst>
      <p:ext uri="{BB962C8B-B14F-4D97-AF65-F5344CB8AC3E}">
        <p14:creationId xmlns:p14="http://schemas.microsoft.com/office/powerpoint/2010/main" val="1194574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439656" y="125770"/>
            <a:ext cx="6032176" cy="669414"/>
          </a:xfrm>
          <a:prstGeom prst="rect">
            <a:avLst/>
          </a:prstGeom>
        </p:spPr>
        <p:txBody>
          <a:bodyPr wrap="square">
            <a:spAutoFit/>
          </a:bodyPr>
          <a:lstStyle/>
          <a:p>
            <a:pPr lvl="0"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各种元素的实体形式</a:t>
            </a:r>
            <a:endParaRPr kumimoji="1" lang="zh-CN" altLang="en-US" sz="3600" b="1" i="0" u="none" strike="noStrike" kern="1200" cap="none" spc="0" normalizeH="0" baseline="0" noProof="0" dirty="0">
              <a:ln>
                <a:noFill/>
              </a:ln>
              <a:solidFill>
                <a:srgbClr val="487330"/>
              </a:solidFill>
              <a:effectLst/>
              <a:uLnTx/>
              <a:uFillTx/>
              <a:latin typeface="+mn-ea"/>
              <a:cs typeface="Dubai Medium" panose="020B0503030403030204" pitchFamily="34" charset="-7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
        <p:nvSpPr>
          <p:cNvPr id="10" name="矩形 9"/>
          <p:cNvSpPr/>
          <p:nvPr/>
        </p:nvSpPr>
        <p:spPr>
          <a:xfrm>
            <a:off x="1134532" y="998795"/>
            <a:ext cx="4097867" cy="527132"/>
          </a:xfrm>
          <a:prstGeom prst="rect">
            <a:avLst/>
          </a:prstGeom>
        </p:spPr>
        <p:txBody>
          <a:bodyPr wrap="square">
            <a:spAutoFit/>
          </a:bodyPr>
          <a:lstStyle/>
          <a:p>
            <a:pPr lvl="0">
              <a:lnSpc>
                <a:spcPct val="150000"/>
              </a:lnSpc>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所有的</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元素在实际方案中都以数据的形式体现、管理和使用。</a:t>
            </a:r>
          </a:p>
          <a:p>
            <a:pPr lvl="0">
              <a:lnSpc>
                <a:spcPct val="150000"/>
              </a:lnSpc>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下图简单展示了这些元素对应的数据的存放位置以及它们之间的关系。</a:t>
            </a:r>
          </a:p>
        </p:txBody>
      </p:sp>
      <p:pic>
        <p:nvPicPr>
          <p:cNvPr id="7" name="图片 6">
            <a:extLst>
              <a:ext uri="{FF2B5EF4-FFF2-40B4-BE49-F238E27FC236}">
                <a16:creationId xmlns:a16="http://schemas.microsoft.com/office/drawing/2014/main" id="{9BE3F72D-54EF-78CF-A40A-7E605CA2F7B2}"/>
              </a:ext>
            </a:extLst>
          </p:cNvPr>
          <p:cNvPicPr>
            <a:picLocks noChangeAspect="1"/>
          </p:cNvPicPr>
          <p:nvPr/>
        </p:nvPicPr>
        <p:blipFill>
          <a:blip r:embed="rId4"/>
          <a:stretch>
            <a:fillRect/>
          </a:stretch>
        </p:blipFill>
        <p:spPr>
          <a:xfrm>
            <a:off x="1729283" y="1589838"/>
            <a:ext cx="5742549" cy="3276929"/>
          </a:xfrm>
          <a:prstGeom prst="rect">
            <a:avLst/>
          </a:prstGeom>
        </p:spPr>
      </p:pic>
    </p:spTree>
    <p:extLst>
      <p:ext uri="{BB962C8B-B14F-4D97-AF65-F5344CB8AC3E}">
        <p14:creationId xmlns:p14="http://schemas.microsoft.com/office/powerpoint/2010/main" val="4257289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0" b="0" i="0" u="none" strike="noStrike" kern="1200" cap="none" spc="0" normalizeH="0" baseline="0" noProof="0" dirty="0" smtClean="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rPr>
              <a:t>05</a:t>
            </a:r>
            <a:endParaRPr kumimoji="1" lang="zh-CN" altLang="en-US" sz="12000" b="0" i="0" u="none" strike="noStrike" kern="1200" cap="none" spc="0" normalizeH="0" baseline="0" noProof="0" dirty="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PART</a:t>
            </a:r>
            <a:r>
              <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 </a:t>
            </a:r>
            <a:r>
              <a:rPr kumimoji="1" lang="en-US" altLang="zh-CN" sz="1800" b="1" i="0" u="none" strike="noStrike" kern="1200" cap="none" spc="0" normalizeH="0" baseline="0" noProof="0" dirty="0" smtClean="0">
                <a:ln>
                  <a:noFill/>
                </a:ln>
                <a:solidFill>
                  <a:srgbClr val="3D6329"/>
                </a:solidFill>
                <a:effectLst/>
                <a:uLnTx/>
                <a:uFillTx/>
                <a:latin typeface="Source Han Sans CN" panose="020B0500000000000000" pitchFamily="34" charset="-128"/>
                <a:ea typeface="Source Han Sans CN" panose="020B0500000000000000" pitchFamily="34" charset="-128"/>
                <a:cs typeface="+mn-cs"/>
              </a:rPr>
              <a:t>FIVE</a:t>
            </a:r>
            <a:endPar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lvl="0" algn="ctr"/>
            <a:r>
              <a:rPr kumimoji="1" lang="en-US" altLang="zh-CN" sz="2800" b="1" dirty="0">
                <a:solidFill>
                  <a:prstClr val="white"/>
                </a:solidFill>
                <a:latin typeface="Source Han Sans CN" panose="020B0500000000000000" pitchFamily="34" charset="-128"/>
                <a:ea typeface="Source Han Sans CN" panose="020B0500000000000000" pitchFamily="34" charset="-128"/>
              </a:rPr>
              <a:t>RDMA</a:t>
            </a:r>
            <a:r>
              <a:rPr kumimoji="1" lang="zh-CN" altLang="en-US" sz="2800" b="1" dirty="0">
                <a:solidFill>
                  <a:prstClr val="white"/>
                </a:solidFill>
                <a:latin typeface="Source Han Sans CN" panose="020B0500000000000000" pitchFamily="34" charset="-128"/>
                <a:ea typeface="Source Han Sans CN" panose="020B0500000000000000" pitchFamily="34" charset="-128"/>
              </a:rPr>
              <a:t>方案的设计思路</a:t>
            </a:r>
            <a:endParaRPr kumimoji="1" lang="zh-CN" altLang="en-US" sz="2800" b="1" dirty="0">
              <a:solidFill>
                <a:prstClr val="white"/>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1765743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970873" y="244869"/>
            <a:ext cx="7089394" cy="621067"/>
          </a:xfrm>
          <a:prstGeom prst="rect">
            <a:avLst/>
          </a:prstGeom>
        </p:spPr>
        <p:txBody>
          <a:bodyPr wrap="square">
            <a:spAutoFit/>
          </a:bodyPr>
          <a:lstStyle/>
          <a:p>
            <a:pPr lvl="0" algn="ctr">
              <a:lnSpc>
                <a:spcPts val="4500"/>
              </a:lnSpc>
            </a:pPr>
            <a:r>
              <a:rPr kumimoji="1" lang="zh-CN" altLang="en-US" sz="2800" b="1" dirty="0">
                <a:solidFill>
                  <a:srgbClr val="487330"/>
                </a:solidFill>
                <a:latin typeface="等线" panose="02010600030101010101" pitchFamily="2" charset="-122"/>
                <a:cs typeface="Dubai Medium" panose="020B0503030403030204" pitchFamily="34" charset="-78"/>
              </a:rPr>
              <a:t>应用程序的执行流程和每一步的主要工作</a:t>
            </a:r>
            <a:endParaRPr kumimoji="1" lang="zh-CN" altLang="en-US" sz="28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970873" y="831913"/>
            <a:ext cx="5135034" cy="553998"/>
          </a:xfrm>
          <a:prstGeom prst="rect">
            <a:avLst/>
          </a:prstGeom>
        </p:spPr>
        <p:txBody>
          <a:bodyPr wrap="square">
            <a:spAutoFit/>
          </a:bodyPr>
          <a:lstStyle/>
          <a:p>
            <a:pPr lvl="0">
              <a:lnSpc>
                <a:spcPct val="150000"/>
              </a:lnSpc>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图中横向箭头表示的是某应用程序执行的步骤。</a:t>
            </a:r>
          </a:p>
          <a:p>
            <a:pPr lvl="0">
              <a:lnSpc>
                <a:spcPct val="150000"/>
              </a:lnSpc>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每个步骤中下行的箭头和方框表示当前这个步骤的简要实现流程。</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a:extLst>
              <a:ext uri="{FF2B5EF4-FFF2-40B4-BE49-F238E27FC236}">
                <a16:creationId xmlns:a16="http://schemas.microsoft.com/office/drawing/2014/main" id="{B3465267-F109-3A34-9F48-1C13E245D5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873" y="1392042"/>
            <a:ext cx="7499303" cy="3751458"/>
          </a:xfrm>
          <a:prstGeom prst="rect">
            <a:avLst/>
          </a:prstGeom>
          <a:noFill/>
          <a:ln>
            <a:noFill/>
          </a:ln>
        </p:spPr>
      </p:pic>
    </p:spTree>
    <p:extLst>
      <p:ext uri="{BB962C8B-B14F-4D97-AF65-F5344CB8AC3E}">
        <p14:creationId xmlns:p14="http://schemas.microsoft.com/office/powerpoint/2010/main" val="251708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782557" y="175363"/>
            <a:ext cx="5845910" cy="669414"/>
          </a:xfrm>
          <a:prstGeom prst="rect">
            <a:avLst/>
          </a:prstGeom>
        </p:spPr>
        <p:txBody>
          <a:bodyPr wrap="square">
            <a:spAutoFit/>
          </a:bodyPr>
          <a:lstStyle/>
          <a:p>
            <a:pPr lvl="0" algn="ctr">
              <a:lnSpc>
                <a:spcPts val="4500"/>
              </a:lnSpc>
            </a:pPr>
            <a:r>
              <a:rPr kumimoji="1" lang="zh-CN" altLang="en-US" sz="3600" b="1" dirty="0">
                <a:solidFill>
                  <a:srgbClr val="487330"/>
                </a:solidFill>
                <a:latin typeface="等线" panose="02010600030101010101" pitchFamily="2" charset="-122"/>
                <a:cs typeface="Dubai Medium" panose="020B0503030403030204" pitchFamily="34" charset="-78"/>
              </a:rPr>
              <a:t>设计思路</a:t>
            </a:r>
            <a:endParaRPr kumimoji="1" lang="zh-CN" altLang="en-US" sz="36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6163735" y="1203353"/>
            <a:ext cx="2865966" cy="899157"/>
          </a:xfrm>
          <a:prstGeom prst="rect">
            <a:avLst/>
          </a:prstGeom>
        </p:spPr>
        <p:txBody>
          <a:bodyPr wrap="square">
            <a:spAutoFit/>
          </a:bodyPr>
          <a:lstStyle/>
          <a:p>
            <a:pPr lvl="0">
              <a:lnSpc>
                <a:spcPct val="150000"/>
              </a:lnSpc>
            </a:pP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实现方案的设计思路中比较重要的三点：</a:t>
            </a:r>
          </a:p>
          <a:p>
            <a:pPr marL="228600" lvl="0" indent="-228600">
              <a:lnSpc>
                <a:spcPct val="150000"/>
              </a:lnSpc>
              <a:buFont typeface="+mj-ea"/>
              <a:buAutoNum type="circleNumDbPlain"/>
            </a:pPr>
            <a:r>
              <a:rPr lang="zh-CN" altLang="en-US" sz="900" dirty="0" smtClean="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初始化</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和配置等低频操作可以进入内核态执行。</a:t>
            </a:r>
          </a:p>
          <a:p>
            <a:pPr marL="228600" lvl="0" indent="-228600">
              <a:lnSpc>
                <a:spcPct val="150000"/>
              </a:lnSpc>
              <a:buFont typeface="+mj-ea"/>
              <a:buAutoNum type="circleNumDbPlain"/>
            </a:pPr>
            <a:r>
              <a:rPr lang="zh-CN" altLang="en-US" sz="900" dirty="0" smtClean="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数据</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传输等高频操作旁路内核。</a:t>
            </a:r>
          </a:p>
          <a:p>
            <a:pPr marL="228600" lvl="0" indent="-228600">
              <a:lnSpc>
                <a:spcPct val="150000"/>
              </a:lnSpc>
              <a:buFont typeface="+mj-ea"/>
              <a:buAutoNum type="circleNumDbPlain"/>
            </a:pPr>
            <a:r>
              <a:rPr lang="zh-CN" altLang="en-US" sz="900" dirty="0" smtClean="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独立的</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资源保证多线程并发。</a:t>
            </a:r>
            <a:endPar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a:extLst>
              <a:ext uri="{FF2B5EF4-FFF2-40B4-BE49-F238E27FC236}">
                <a16:creationId xmlns:a16="http://schemas.microsoft.com/office/drawing/2014/main" id="{2A5A4560-0649-8D76-8C00-16854B2B93C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003" y="1153278"/>
            <a:ext cx="5733297" cy="3547245"/>
          </a:xfrm>
          <a:prstGeom prst="rect">
            <a:avLst/>
          </a:prstGeom>
          <a:noFill/>
          <a:ln>
            <a:noFill/>
          </a:ln>
        </p:spPr>
      </p:pic>
    </p:spTree>
    <p:extLst>
      <p:ext uri="{BB962C8B-B14F-4D97-AF65-F5344CB8AC3E}">
        <p14:creationId xmlns:p14="http://schemas.microsoft.com/office/powerpoint/2010/main" val="9906800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0" b="0" i="0" u="none" strike="noStrike" kern="1200" cap="none" spc="0" normalizeH="0" baseline="0" noProof="0" dirty="0" smtClean="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rPr>
              <a:t>06</a:t>
            </a:r>
            <a:endParaRPr kumimoji="1" lang="zh-CN" altLang="en-US" sz="12000" b="0" i="0" u="none" strike="noStrike" kern="1200" cap="none" spc="0" normalizeH="0" baseline="0" noProof="0" dirty="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PART</a:t>
            </a:r>
            <a:r>
              <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 </a:t>
            </a:r>
            <a:r>
              <a:rPr kumimoji="1" lang="en-US" altLang="zh-CN" b="1" dirty="0" smtClean="0">
                <a:solidFill>
                  <a:srgbClr val="3D6329"/>
                </a:solidFill>
                <a:latin typeface="Source Han Sans CN" panose="020B0500000000000000" pitchFamily="34" charset="-128"/>
                <a:ea typeface="Source Han Sans CN" panose="020B0500000000000000" pitchFamily="34" charset="-128"/>
              </a:rPr>
              <a:t>SIX</a:t>
            </a:r>
            <a:endPar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lvl="0" algn="ctr"/>
            <a:r>
              <a:rPr kumimoji="1" lang="zh-CN" altLang="en-US" sz="2800" b="1" dirty="0">
                <a:solidFill>
                  <a:prstClr val="white"/>
                </a:solidFill>
                <a:latin typeface="Source Han Sans CN" panose="020B0500000000000000" pitchFamily="34" charset="-128"/>
                <a:ea typeface="Source Han Sans CN" panose="020B0500000000000000" pitchFamily="34" charset="-128"/>
              </a:rPr>
              <a:t>浪潮</a:t>
            </a:r>
            <a:r>
              <a:rPr kumimoji="1" lang="en-US" altLang="zh-CN" sz="2800" b="1" dirty="0" err="1">
                <a:solidFill>
                  <a:prstClr val="white"/>
                </a:solidFill>
                <a:latin typeface="Source Han Sans CN" panose="020B0500000000000000" pitchFamily="34" charset="-128"/>
                <a:ea typeface="Source Han Sans CN" panose="020B0500000000000000" pitchFamily="34" charset="-128"/>
              </a:rPr>
              <a:t>iRDMA</a:t>
            </a:r>
            <a:r>
              <a:rPr kumimoji="1" lang="zh-CN" altLang="en-US" sz="2800" b="1" dirty="0">
                <a:solidFill>
                  <a:prstClr val="white"/>
                </a:solidFill>
                <a:latin typeface="Source Han Sans CN" panose="020B0500000000000000" pitchFamily="34" charset="-128"/>
                <a:ea typeface="Source Han Sans CN" panose="020B0500000000000000" pitchFamily="34" charset="-128"/>
              </a:rPr>
              <a:t>方案简介</a:t>
            </a:r>
            <a:endParaRPr kumimoji="1" lang="zh-CN" altLang="en-US" sz="2800" b="1" dirty="0">
              <a:solidFill>
                <a:prstClr val="white"/>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2891957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970873" y="244869"/>
            <a:ext cx="7089394" cy="621067"/>
          </a:xfrm>
          <a:prstGeom prst="rect">
            <a:avLst/>
          </a:prstGeom>
        </p:spPr>
        <p:txBody>
          <a:bodyPr wrap="square">
            <a:spAutoFit/>
          </a:bodyPr>
          <a:lstStyle/>
          <a:p>
            <a:pPr lvl="0" algn="ctr">
              <a:lnSpc>
                <a:spcPts val="4500"/>
              </a:lnSpc>
            </a:pPr>
            <a:r>
              <a:rPr kumimoji="1" lang="zh-CN" altLang="en-US" sz="2800" b="1" dirty="0">
                <a:solidFill>
                  <a:srgbClr val="487330"/>
                </a:solidFill>
                <a:latin typeface="等线" panose="02010600030101010101" pitchFamily="2" charset="-122"/>
                <a:cs typeface="Dubai Medium" panose="020B0503030403030204" pitchFamily="34" charset="-78"/>
              </a:rPr>
              <a:t>浪潮</a:t>
            </a:r>
            <a:r>
              <a:rPr kumimoji="1" lang="en-US" altLang="zh-CN" sz="2800" b="1" dirty="0" err="1" smtClean="0">
                <a:solidFill>
                  <a:srgbClr val="487330"/>
                </a:solidFill>
                <a:latin typeface="等线" panose="02010600030101010101" pitchFamily="2" charset="-122"/>
                <a:cs typeface="Dubai Medium" panose="020B0503030403030204" pitchFamily="34" charset="-78"/>
              </a:rPr>
              <a:t>iRDMA</a:t>
            </a:r>
            <a:r>
              <a:rPr kumimoji="1" lang="zh-CN" altLang="en-US" sz="2800" b="1" dirty="0">
                <a:solidFill>
                  <a:srgbClr val="487330"/>
                </a:solidFill>
                <a:latin typeface="等线" panose="02010600030101010101" pitchFamily="2" charset="-122"/>
                <a:cs typeface="Dubai Medium" panose="020B0503030403030204" pitchFamily="34" charset="-78"/>
              </a:rPr>
              <a:t>开发平台</a:t>
            </a:r>
            <a:endParaRPr kumimoji="1" lang="zh-CN" altLang="en-US" sz="28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970873" y="831913"/>
            <a:ext cx="7279894" cy="553998"/>
          </a:xfrm>
          <a:prstGeom prst="rect">
            <a:avLst/>
          </a:prstGeom>
        </p:spPr>
        <p:txBody>
          <a:bodyPr wrap="square">
            <a:spAutoFit/>
          </a:bodyPr>
          <a:lstStyle/>
          <a:p>
            <a:pPr lvl="0">
              <a:lnSpc>
                <a:spcPct val="150000"/>
              </a:lnSpc>
            </a:pP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是浪潮信息体系结构研究部利用自研</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F10A FPGA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加速卡，基于</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Linux</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内核</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IB</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驱动架构和</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-core</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开源协议栈，开发的一套</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网络加速平台，用户可在其基础上进行二次开发。</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7" name="图片 6"/>
          <p:cNvPicPr>
            <a:picLocks noChangeAspect="1"/>
          </p:cNvPicPr>
          <p:nvPr/>
        </p:nvPicPr>
        <p:blipFill>
          <a:blip r:embed="rId4"/>
          <a:stretch>
            <a:fillRect/>
          </a:stretch>
        </p:blipFill>
        <p:spPr>
          <a:xfrm>
            <a:off x="970873" y="2052235"/>
            <a:ext cx="3021178" cy="1402308"/>
          </a:xfrm>
          <a:prstGeom prst="rect">
            <a:avLst/>
          </a:prstGeom>
        </p:spPr>
      </p:pic>
      <p:pic>
        <p:nvPicPr>
          <p:cNvPr id="8" name="图片 7"/>
          <p:cNvPicPr>
            <a:picLocks noChangeAspect="1"/>
          </p:cNvPicPr>
          <p:nvPr/>
        </p:nvPicPr>
        <p:blipFill>
          <a:blip r:embed="rId5"/>
          <a:stretch>
            <a:fillRect/>
          </a:stretch>
        </p:blipFill>
        <p:spPr>
          <a:xfrm>
            <a:off x="5122953" y="1588446"/>
            <a:ext cx="2264214" cy="2260135"/>
          </a:xfrm>
          <a:prstGeom prst="rect">
            <a:avLst/>
          </a:prstGeom>
        </p:spPr>
      </p:pic>
      <p:sp>
        <p:nvSpPr>
          <p:cNvPr id="10" name="矩形 9"/>
          <p:cNvSpPr/>
          <p:nvPr/>
        </p:nvSpPr>
        <p:spPr>
          <a:xfrm>
            <a:off x="5555163" y="3986123"/>
            <a:ext cx="1399793" cy="323165"/>
          </a:xfrm>
          <a:prstGeom prst="rect">
            <a:avLst/>
          </a:prstGeom>
        </p:spPr>
        <p:txBody>
          <a:bodyPr wrap="square">
            <a:spAutoFit/>
          </a:bodyPr>
          <a:lstStyle/>
          <a:p>
            <a:pPr>
              <a:lnSpc>
                <a:spcPct val="150000"/>
              </a:lnSpc>
            </a:pPr>
            <a:r>
              <a:rPr lang="en-US" altLang="zh-CN" sz="1000" dirty="0" err="1">
                <a:ea typeface="Source Han Sans CN ExtraLight" panose="020B0200000000000000"/>
              </a:rPr>
              <a:t>iRDMA</a:t>
            </a:r>
            <a:r>
              <a:rPr lang="zh-CN" altLang="en-US" sz="1000" dirty="0"/>
              <a:t>软件模块</a:t>
            </a:r>
            <a:r>
              <a:rPr lang="zh-CN" altLang="en-US" sz="1000" dirty="0" smtClean="0"/>
              <a:t>框图</a:t>
            </a:r>
            <a:endParaRPr lang="zh-CN" altLang="en-US" sz="1000" dirty="0"/>
          </a:p>
        </p:txBody>
      </p:sp>
      <p:sp>
        <p:nvSpPr>
          <p:cNvPr id="3" name="矩形 2"/>
          <p:cNvSpPr/>
          <p:nvPr/>
        </p:nvSpPr>
        <p:spPr>
          <a:xfrm>
            <a:off x="1416012" y="3974518"/>
            <a:ext cx="2094327" cy="400110"/>
          </a:xfrm>
          <a:prstGeom prst="rect">
            <a:avLst/>
          </a:prstGeom>
        </p:spPr>
        <p:txBody>
          <a:bodyPr wrap="square">
            <a:spAutoFit/>
          </a:bodyPr>
          <a:lstStyle/>
          <a:p>
            <a:pPr algn="ctr"/>
            <a:r>
              <a:rPr lang="en-US" altLang="zh-CN" sz="1000" dirty="0">
                <a:ea typeface="Source Han Sans CN ExtraLight" panose="020B0200000000000000"/>
              </a:rPr>
              <a:t>F10A FPGA</a:t>
            </a:r>
            <a:r>
              <a:rPr lang="zh-CN" altLang="en-US" sz="1000" dirty="0"/>
              <a:t>加速卡正面图</a:t>
            </a:r>
          </a:p>
          <a:p>
            <a:pPr algn="ctr"/>
            <a:r>
              <a:rPr lang="zh-CN" altLang="en-US" sz="1000" dirty="0"/>
              <a:t>（采用</a:t>
            </a:r>
            <a:r>
              <a:rPr lang="en-US" altLang="zh-CN" sz="1000" dirty="0">
                <a:ea typeface="Source Han Sans CN ExtraLight" panose="020B0200000000000000"/>
              </a:rPr>
              <a:t>Intel Arria10 GX FPGA</a:t>
            </a:r>
            <a:r>
              <a:rPr lang="zh-CN" altLang="en-US" sz="1000" dirty="0"/>
              <a:t>架构</a:t>
            </a:r>
            <a:r>
              <a:rPr lang="en-US" altLang="zh-CN" sz="1000" dirty="0">
                <a:ea typeface="Source Han Sans CN ExtraLight" panose="020B0200000000000000"/>
              </a:rPr>
              <a:t>)</a:t>
            </a:r>
          </a:p>
        </p:txBody>
      </p:sp>
    </p:spTree>
    <p:extLst>
      <p:ext uri="{BB962C8B-B14F-4D97-AF65-F5344CB8AC3E}">
        <p14:creationId xmlns:p14="http://schemas.microsoft.com/office/powerpoint/2010/main" val="3430124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782557" y="175363"/>
            <a:ext cx="5845910" cy="669414"/>
          </a:xfrm>
          <a:prstGeom prst="rect">
            <a:avLst/>
          </a:prstGeom>
        </p:spPr>
        <p:txBody>
          <a:bodyPr wrap="square">
            <a:spAutoFit/>
          </a:bodyPr>
          <a:lstStyle/>
          <a:p>
            <a:pPr lvl="0" algn="ctr">
              <a:lnSpc>
                <a:spcPts val="4500"/>
              </a:lnSpc>
            </a:pPr>
            <a:r>
              <a:rPr kumimoji="1" lang="zh-CN" altLang="en-US" sz="3600" b="1" dirty="0">
                <a:solidFill>
                  <a:srgbClr val="487330"/>
                </a:solidFill>
                <a:latin typeface="等线" panose="02010600030101010101" pitchFamily="2" charset="-122"/>
                <a:cs typeface="Dubai Medium" panose="020B0503030403030204" pitchFamily="34" charset="-78"/>
              </a:rPr>
              <a:t>软硬件交互机制</a:t>
            </a:r>
            <a:endParaRPr kumimoji="1" lang="zh-CN" altLang="en-US" sz="36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127001" y="3514754"/>
            <a:ext cx="2865966" cy="1314655"/>
          </a:xfrm>
          <a:prstGeom prst="rect">
            <a:avLst/>
          </a:prstGeom>
        </p:spPr>
        <p:txBody>
          <a:bodyPr wrap="square">
            <a:spAutoFit/>
          </a:bodyPr>
          <a:lstStyle/>
          <a:p>
            <a:pPr lvl="0">
              <a:lnSpc>
                <a:spcPct val="150000"/>
              </a:lnSpc>
            </a:pP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Poll CQ</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阶段</a:t>
            </a:r>
          </a:p>
          <a:p>
            <a:pPr marL="171450" lvl="0" indent="-171450">
              <a:lnSpc>
                <a:spcPct val="150000"/>
              </a:lnSpc>
              <a:buFont typeface="Wingdings" panose="05000000000000000000" pitchFamily="2" charset="2"/>
              <a:buChar char="l"/>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硬件将完成操作的操作码、</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 index</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等信息填入</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，将</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Owner</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位反转。</a:t>
            </a:r>
          </a:p>
          <a:p>
            <a:pPr marL="171450" lvl="0" indent="-171450">
              <a:lnSpc>
                <a:spcPct val="150000"/>
              </a:lnSpc>
              <a:buFont typeface="Wingdings" panose="05000000000000000000" pitchFamily="2" charset="2"/>
              <a:buChar char="l"/>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软件轮询到</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Owner</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位成功反转，读取</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信息。</a:t>
            </a:r>
          </a:p>
          <a:p>
            <a:pPr marL="171450" lvl="0" indent="-171450">
              <a:lnSpc>
                <a:spcPct val="150000"/>
              </a:lnSpc>
              <a:buFont typeface="Wingdings" panose="05000000000000000000" pitchFamily="2" charset="2"/>
              <a:buChar char="l"/>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软件写</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 Doorbell</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寄存器，通知硬件已读取</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内容，此次操作结束</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sp>
        <p:nvSpPr>
          <p:cNvPr id="7" name="矩形 6"/>
          <p:cNvSpPr/>
          <p:nvPr/>
        </p:nvSpPr>
        <p:spPr>
          <a:xfrm>
            <a:off x="127001" y="2471032"/>
            <a:ext cx="2865966" cy="899157"/>
          </a:xfrm>
          <a:prstGeom prst="rect">
            <a:avLst/>
          </a:prstGeom>
        </p:spPr>
        <p:txBody>
          <a:bodyPr wrap="square">
            <a:spAutoFit/>
          </a:bodyPr>
          <a:lstStyle/>
          <a:p>
            <a:pPr lvl="0">
              <a:lnSpc>
                <a:spcPct val="150000"/>
              </a:lnSpc>
            </a:pP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 Write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阶段</a:t>
            </a:r>
          </a:p>
          <a:p>
            <a:pPr marL="171450" lvl="0" indent="-171450">
              <a:lnSpc>
                <a:spcPct val="150000"/>
              </a:lnSpc>
              <a:buFont typeface="Wingdings" panose="05000000000000000000" pitchFamily="2" charset="2"/>
              <a:buChar char="l"/>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软件填写操作码、本地数据地址和远端数据地址到</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，把</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 index</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写入</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 Doorbell</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寄存器。</a:t>
            </a:r>
          </a:p>
          <a:p>
            <a:pPr marL="171450" lvl="0" indent="-171450">
              <a:lnSpc>
                <a:spcPct val="150000"/>
              </a:lnSpc>
              <a:buFont typeface="Wingdings" panose="05000000000000000000" pitchFamily="2" charset="2"/>
              <a:buChar char="l"/>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硬件从</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读取信息，检索</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MTT</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，进行数据收发。</a:t>
            </a:r>
          </a:p>
        </p:txBody>
      </p:sp>
      <p:sp>
        <p:nvSpPr>
          <p:cNvPr id="8" name="矩形 7"/>
          <p:cNvSpPr/>
          <p:nvPr/>
        </p:nvSpPr>
        <p:spPr>
          <a:xfrm>
            <a:off x="127001" y="1575477"/>
            <a:ext cx="2865966" cy="691408"/>
          </a:xfrm>
          <a:prstGeom prst="rect">
            <a:avLst/>
          </a:prstGeom>
        </p:spPr>
        <p:txBody>
          <a:bodyPr wrap="square">
            <a:spAutoFit/>
          </a:bodyPr>
          <a:lstStyle/>
          <a:p>
            <a:pPr lvl="0">
              <a:lnSpc>
                <a:spcPct val="150000"/>
              </a:lnSpc>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准备阶段</a:t>
            </a:r>
          </a:p>
          <a:p>
            <a:pPr marL="171450" lvl="0" indent="-171450">
              <a:lnSpc>
                <a:spcPct val="150000"/>
              </a:lnSpc>
              <a:buFont typeface="Wingdings" panose="05000000000000000000" pitchFamily="2" charset="2"/>
              <a:buChar char="l"/>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软件分配</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QP&amp;CQ number</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，创建</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WQ</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 buffer</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，建立</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MTT</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（地址转换页表），填写</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QP</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和</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CQ</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上下文</a:t>
            </a:r>
          </a:p>
        </p:txBody>
      </p:sp>
      <p:sp>
        <p:nvSpPr>
          <p:cNvPr id="9" name="矩形 8"/>
          <p:cNvSpPr/>
          <p:nvPr/>
        </p:nvSpPr>
        <p:spPr>
          <a:xfrm>
            <a:off x="127001" y="1072172"/>
            <a:ext cx="2865966" cy="275909"/>
          </a:xfrm>
          <a:prstGeom prst="rect">
            <a:avLst/>
          </a:prstGeom>
        </p:spPr>
        <p:txBody>
          <a:bodyPr wrap="square">
            <a:spAutoFit/>
          </a:bodyPr>
          <a:lstStyle/>
          <a:p>
            <a:pPr lvl="0">
              <a:lnSpc>
                <a:spcPct val="150000"/>
              </a:lnSpc>
            </a:pP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实现一次</a:t>
            </a:r>
            <a:r>
              <a:rPr lang="en-US" altLang="zh-CN"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 Write</a:t>
            </a:r>
            <a:r>
              <a:rPr lang="zh-CN" altLang="en-US" sz="9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的主要过程</a:t>
            </a:r>
          </a:p>
        </p:txBody>
      </p:sp>
      <p:pic>
        <p:nvPicPr>
          <p:cNvPr id="44" name="图片 43"/>
          <p:cNvPicPr>
            <a:picLocks noChangeAspect="1"/>
          </p:cNvPicPr>
          <p:nvPr/>
        </p:nvPicPr>
        <p:blipFill>
          <a:blip r:embed="rId4"/>
          <a:stretch>
            <a:fillRect/>
          </a:stretch>
        </p:blipFill>
        <p:spPr>
          <a:xfrm>
            <a:off x="3022600" y="844777"/>
            <a:ext cx="5875866" cy="3731970"/>
          </a:xfrm>
          <a:prstGeom prst="rect">
            <a:avLst/>
          </a:prstGeom>
        </p:spPr>
      </p:pic>
    </p:spTree>
    <p:extLst>
      <p:ext uri="{BB962C8B-B14F-4D97-AF65-F5344CB8AC3E}">
        <p14:creationId xmlns:p14="http://schemas.microsoft.com/office/powerpoint/2010/main" val="4109930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algn="ctr"/>
            <a:r>
              <a:rPr kumimoji="1" lang="en-US" altLang="zh-CN" sz="12000" dirty="0">
                <a:ln>
                  <a:solidFill>
                    <a:srgbClr val="CAD5E2"/>
                  </a:solidFill>
                </a:ln>
                <a:solidFill>
                  <a:srgbClr val="5E923D"/>
                </a:solidFill>
                <a:latin typeface="Source Han Sans CN Light" panose="020B0300000000000000" pitchFamily="34" charset="-128"/>
                <a:ea typeface="Source Han Sans CN Light" panose="020B0300000000000000" pitchFamily="34" charset="-128"/>
              </a:rPr>
              <a:t>01</a:t>
            </a:r>
            <a:endParaRPr kumimoji="1" lang="zh-CN" altLang="en-US" sz="12000" dirty="0">
              <a:ln>
                <a:solidFill>
                  <a:srgbClr val="CAD5E2"/>
                </a:solidFill>
              </a:ln>
              <a:solidFill>
                <a:srgbClr val="5E923D"/>
              </a:solidFill>
              <a:latin typeface="Source Han Sans CN Light" panose="020B0300000000000000" pitchFamily="34" charset="-128"/>
              <a:ea typeface="Source Han Sans CN Light" panose="020B0300000000000000" pitchFamily="34" charset="-128"/>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algn="ctr"/>
            <a:r>
              <a:rPr kumimoji="1" lang="en-US" altLang="zh-CN" b="1" dirty="0">
                <a:solidFill>
                  <a:srgbClr val="3D6329"/>
                </a:solidFill>
                <a:latin typeface="Source Han Sans CN" panose="020B0500000000000000" pitchFamily="34" charset="-128"/>
                <a:ea typeface="Source Han Sans CN" panose="020B0500000000000000" pitchFamily="34" charset="-128"/>
              </a:rPr>
              <a:t>PART</a:t>
            </a:r>
            <a:r>
              <a:rPr kumimoji="1" lang="zh-CN" altLang="en-US" b="1" dirty="0">
                <a:solidFill>
                  <a:srgbClr val="3D6329"/>
                </a:solidFill>
                <a:latin typeface="Source Han Sans CN" panose="020B0500000000000000" pitchFamily="34" charset="-128"/>
                <a:ea typeface="Source Han Sans CN" panose="020B0500000000000000" pitchFamily="34" charset="-128"/>
              </a:rPr>
              <a:t> </a:t>
            </a:r>
            <a:r>
              <a:rPr kumimoji="1" lang="en-US" altLang="zh-CN" b="1" dirty="0">
                <a:solidFill>
                  <a:srgbClr val="3D6329"/>
                </a:solidFill>
                <a:latin typeface="Source Han Sans CN" panose="020B0500000000000000" pitchFamily="34" charset="-128"/>
                <a:ea typeface="Source Han Sans CN" panose="020B0500000000000000" pitchFamily="34" charset="-128"/>
              </a:rPr>
              <a:t>ONE</a:t>
            </a:r>
            <a:endParaRPr kumimoji="1" lang="zh-CN" altLang="en-US" b="1" dirty="0">
              <a:solidFill>
                <a:srgbClr val="3D6329"/>
              </a:solidFill>
              <a:latin typeface="Source Han Sans CN" panose="020B0500000000000000" pitchFamily="34" charset="-128"/>
              <a:ea typeface="Source Han Sans CN" panose="020B0500000000000000" pitchFamily="34" charset="-128"/>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algn="ctr"/>
            <a:r>
              <a:rPr kumimoji="1" lang="en-US" altLang="zh-CN" sz="2800" b="1" dirty="0">
                <a:solidFill>
                  <a:schemeClr val="bg1"/>
                </a:solidFill>
                <a:latin typeface="Source Han Sans CN" panose="020B0500000000000000" pitchFamily="34" charset="-128"/>
                <a:ea typeface="Source Han Sans CN" panose="020B0500000000000000" pitchFamily="34" charset="-128"/>
              </a:rPr>
              <a:t>RDMA</a:t>
            </a:r>
            <a:r>
              <a:rPr kumimoji="1" lang="zh-CN" altLang="en-US" sz="2800" b="1" dirty="0">
                <a:solidFill>
                  <a:schemeClr val="bg1"/>
                </a:solidFill>
                <a:latin typeface="Source Han Sans CN" panose="020B0500000000000000" pitchFamily="34" charset="-128"/>
                <a:ea typeface="Source Han Sans CN" panose="020B0500000000000000" pitchFamily="34" charset="-128"/>
              </a:rPr>
              <a:t>和传统网络方案的比较</a:t>
            </a:r>
            <a:endParaRPr kumimoji="1" lang="zh-CN" altLang="en-US" sz="2800" b="1" dirty="0">
              <a:solidFill>
                <a:schemeClr val="bg1"/>
              </a:solidFill>
              <a:latin typeface="Source Han Sans CN" panose="020B0500000000000000" pitchFamily="34" charset="-128"/>
              <a:ea typeface="Source Han Sans CN" panose="020B0500000000000000" pitchFamily="34"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0" b="0" i="0" u="none" strike="noStrike" kern="1200" cap="none" spc="0" normalizeH="0" baseline="0" noProof="0" dirty="0" smtClean="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rPr>
              <a:t>07</a:t>
            </a:r>
            <a:endParaRPr kumimoji="1" lang="zh-CN" altLang="en-US" sz="12000" b="0" i="0" u="none" strike="noStrike" kern="1200" cap="none" spc="0" normalizeH="0" baseline="0" noProof="0" dirty="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PART</a:t>
            </a:r>
            <a:r>
              <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 </a:t>
            </a:r>
            <a:r>
              <a:rPr kumimoji="1" lang="en-US" altLang="zh-CN" b="1" dirty="0" smtClean="0">
                <a:solidFill>
                  <a:srgbClr val="3D6329"/>
                </a:solidFill>
                <a:latin typeface="Source Han Sans CN" panose="020B0500000000000000" pitchFamily="34" charset="-128"/>
                <a:ea typeface="Source Han Sans CN" panose="020B0500000000000000" pitchFamily="34" charset="-128"/>
              </a:rPr>
              <a:t>SEVEN</a:t>
            </a:r>
            <a:endPar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lvl="0" algn="ctr"/>
            <a:r>
              <a:rPr kumimoji="1" lang="zh-CN" altLang="en-US" sz="2800" b="1" dirty="0">
                <a:solidFill>
                  <a:prstClr val="white"/>
                </a:solidFill>
                <a:latin typeface="Source Han Sans CN" panose="020B0500000000000000" pitchFamily="34" charset="-128"/>
                <a:ea typeface="Source Han Sans CN" panose="020B0500000000000000" pitchFamily="34" charset="-128"/>
              </a:rPr>
              <a:t>浪潮</a:t>
            </a:r>
            <a:r>
              <a:rPr kumimoji="1" lang="en-US" altLang="zh-CN" sz="2800" b="1" dirty="0" err="1">
                <a:solidFill>
                  <a:prstClr val="white"/>
                </a:solidFill>
                <a:latin typeface="Source Han Sans CN" panose="020B0500000000000000" pitchFamily="34" charset="-128"/>
                <a:ea typeface="Source Han Sans CN" panose="020B0500000000000000" pitchFamily="34" charset="-128"/>
              </a:rPr>
              <a:t>iRDMA</a:t>
            </a:r>
            <a:r>
              <a:rPr kumimoji="1" lang="zh-CN" altLang="en-US" sz="2800" b="1" dirty="0">
                <a:solidFill>
                  <a:prstClr val="white"/>
                </a:solidFill>
                <a:latin typeface="Source Han Sans CN" panose="020B0500000000000000" pitchFamily="34" charset="-128"/>
                <a:ea typeface="Source Han Sans CN" panose="020B0500000000000000" pitchFamily="34" charset="-128"/>
              </a:rPr>
              <a:t>性能测试</a:t>
            </a:r>
            <a:endParaRPr kumimoji="1" lang="zh-CN" altLang="en-US" sz="2800" b="1" dirty="0">
              <a:solidFill>
                <a:prstClr val="white"/>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2866580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970873" y="244869"/>
            <a:ext cx="7089394" cy="669414"/>
          </a:xfrm>
          <a:prstGeom prst="rect">
            <a:avLst/>
          </a:prstGeom>
        </p:spPr>
        <p:txBody>
          <a:bodyPr wrap="square">
            <a:spAutoFit/>
          </a:bodyPr>
          <a:lstStyle/>
          <a:p>
            <a:pPr lvl="0" algn="ctr">
              <a:lnSpc>
                <a:spcPts val="4500"/>
              </a:lnSpc>
            </a:pPr>
            <a:r>
              <a:rPr kumimoji="1" lang="zh-CN" altLang="en-US" sz="3600" b="1" dirty="0">
                <a:solidFill>
                  <a:srgbClr val="487330"/>
                </a:solidFill>
                <a:latin typeface="等线" panose="02010600030101010101" pitchFamily="2" charset="-122"/>
                <a:cs typeface="Dubai Medium" panose="020B0503030403030204" pitchFamily="34" charset="-78"/>
              </a:rPr>
              <a:t>测试环境</a:t>
            </a:r>
            <a:endParaRPr kumimoji="1" lang="zh-CN" altLang="en-US" sz="36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800100" y="1920603"/>
            <a:ext cx="3911601" cy="1477328"/>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服务器：</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Inspur P8000 * 2</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，一台作为</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Client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，另一台为</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Server</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操作系统：</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Ubuntu 18.04</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Linux </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内核</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5.8.1</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硬件：</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Mellanox</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ConnectX-4 Lx 10G * 2 </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F10A FPGA * 2</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测试软件：</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rdma</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perftest</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工具</a:t>
            </a:r>
          </a:p>
          <a:p>
            <a:pPr marL="171450" lvl="0" indent="-171450">
              <a:lnSpc>
                <a:spcPct val="150000"/>
              </a:lnSpc>
              <a:buFont typeface="Wingdings" panose="05000000000000000000" pitchFamily="2" charset="2"/>
              <a:buChar char="ü"/>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连接方式：两个服务器各插一个</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Mellanox</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网卡和一个</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F10A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，相同的设备直连</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696" y="1516267"/>
            <a:ext cx="2867025" cy="2286000"/>
          </a:xfrm>
          <a:prstGeom prst="rect">
            <a:avLst/>
          </a:prstGeom>
        </p:spPr>
      </p:pic>
    </p:spTree>
    <p:extLst>
      <p:ext uri="{BB962C8B-B14F-4D97-AF65-F5344CB8AC3E}">
        <p14:creationId xmlns:p14="http://schemas.microsoft.com/office/powerpoint/2010/main" val="146394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82034" y="138785"/>
            <a:ext cx="8873066" cy="634726"/>
          </a:xfrm>
          <a:prstGeom prst="rect">
            <a:avLst/>
          </a:prstGeom>
        </p:spPr>
        <p:txBody>
          <a:bodyPr wrap="square">
            <a:spAutoFit/>
          </a:bodyPr>
          <a:lstStyle/>
          <a:p>
            <a:pPr lvl="0" algn="ctr">
              <a:lnSpc>
                <a:spcPts val="4500"/>
              </a:lnSpc>
            </a:pPr>
            <a:r>
              <a:rPr kumimoji="1" lang="en-US" altLang="zh-CN" sz="2800" b="1" dirty="0" err="1">
                <a:solidFill>
                  <a:srgbClr val="487330"/>
                </a:solidFill>
                <a:latin typeface="等线" panose="02010600030101010101" pitchFamily="2" charset="-122"/>
                <a:cs typeface="Dubai Medium" panose="020B0503030403030204" pitchFamily="34" charset="-78"/>
              </a:rPr>
              <a:t>Perftest</a:t>
            </a:r>
            <a:r>
              <a:rPr kumimoji="1" lang="zh-CN" altLang="en-US" sz="2800" b="1" dirty="0">
                <a:solidFill>
                  <a:srgbClr val="487330"/>
                </a:solidFill>
                <a:latin typeface="等线" panose="02010600030101010101" pitchFamily="2" charset="-122"/>
                <a:cs typeface="Dubai Medium" panose="020B0503030403030204" pitchFamily="34" charset="-78"/>
              </a:rPr>
              <a:t>带宽测试结果（单</a:t>
            </a:r>
            <a:r>
              <a:rPr kumimoji="1" lang="en-US" altLang="zh-CN" sz="2800" b="1" dirty="0">
                <a:solidFill>
                  <a:srgbClr val="487330"/>
                </a:solidFill>
                <a:latin typeface="等线" panose="02010600030101010101" pitchFamily="2" charset="-122"/>
                <a:cs typeface="Dubai Medium" panose="020B0503030403030204" pitchFamily="34" charset="-78"/>
              </a:rPr>
              <a:t>QP RDMA Write</a:t>
            </a:r>
            <a:r>
              <a:rPr kumimoji="1" lang="zh-CN" altLang="en-US" sz="2800" b="1" dirty="0">
                <a:solidFill>
                  <a:srgbClr val="487330"/>
                </a:solidFill>
                <a:latin typeface="等线" panose="02010600030101010101" pitchFamily="2" charset="-122"/>
                <a:cs typeface="Dubai Medium" panose="020B0503030403030204" pitchFamily="34" charset="-78"/>
              </a:rPr>
              <a:t>）</a:t>
            </a:r>
            <a:endParaRPr kumimoji="1" lang="zh-CN" altLang="en-US" sz="28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520700" y="4051073"/>
            <a:ext cx="3822699" cy="276999"/>
          </a:xfrm>
          <a:prstGeom prst="rect">
            <a:avLst/>
          </a:prstGeom>
        </p:spPr>
        <p:txBody>
          <a:bodyPr wrap="square">
            <a:spAutoFit/>
          </a:bodyPr>
          <a:lstStyle/>
          <a:p>
            <a:pPr lvl="0">
              <a:lnSpc>
                <a:spcPct val="150000"/>
              </a:lnSpc>
            </a:pP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总体来说</a:t>
            </a:r>
            <a:r>
              <a:rPr lang="en-US" altLang="zh-CN" sz="8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mellanox</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比</a:t>
            </a:r>
            <a:r>
              <a:rPr lang="en-US" altLang="zh-CN" sz="8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irdma</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带宽大一点，按比例看小</a:t>
            </a:r>
            <a:r>
              <a:rPr lang="en-US" altLang="zh-CN"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size</a:t>
            </a:r>
            <a:r>
              <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时比较明显。</a:t>
            </a:r>
            <a:endParaRPr lang="zh-CN" altLang="en-US" sz="8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7" name="图片 6"/>
          <p:cNvPicPr>
            <a:picLocks noChangeAspect="1"/>
          </p:cNvPicPr>
          <p:nvPr/>
        </p:nvPicPr>
        <p:blipFill>
          <a:blip r:embed="rId4"/>
          <a:stretch>
            <a:fillRect/>
          </a:stretch>
        </p:blipFill>
        <p:spPr>
          <a:xfrm>
            <a:off x="614999" y="1259090"/>
            <a:ext cx="4247851" cy="2466243"/>
          </a:xfrm>
          <a:prstGeom prst="rect">
            <a:avLst/>
          </a:prstGeom>
        </p:spPr>
      </p:pic>
      <p:pic>
        <p:nvPicPr>
          <p:cNvPr id="8" name="图片 7"/>
          <p:cNvPicPr>
            <a:picLocks noChangeAspect="1"/>
          </p:cNvPicPr>
          <p:nvPr/>
        </p:nvPicPr>
        <p:blipFill>
          <a:blip r:embed="rId5"/>
          <a:stretch>
            <a:fillRect/>
          </a:stretch>
        </p:blipFill>
        <p:spPr>
          <a:xfrm>
            <a:off x="5415817" y="1702143"/>
            <a:ext cx="2961949" cy="1773475"/>
          </a:xfrm>
          <a:prstGeom prst="rect">
            <a:avLst/>
          </a:prstGeom>
        </p:spPr>
      </p:pic>
    </p:spTree>
    <p:extLst>
      <p:ext uri="{BB962C8B-B14F-4D97-AF65-F5344CB8AC3E}">
        <p14:creationId xmlns:p14="http://schemas.microsoft.com/office/powerpoint/2010/main" val="139612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18057" y="154849"/>
            <a:ext cx="7194609" cy="669414"/>
          </a:xfrm>
          <a:prstGeom prst="rect">
            <a:avLst/>
          </a:prstGeom>
        </p:spPr>
        <p:txBody>
          <a:bodyPr wrap="square">
            <a:spAutoFit/>
          </a:bodyPr>
          <a:lstStyle/>
          <a:p>
            <a:pPr lvl="0" algn="ctr">
              <a:lnSpc>
                <a:spcPts val="4500"/>
              </a:lnSpc>
            </a:pPr>
            <a:r>
              <a:rPr kumimoji="1" lang="en-US" altLang="zh-CN" sz="2800" b="1" dirty="0" err="1">
                <a:solidFill>
                  <a:srgbClr val="487330"/>
                </a:solidFill>
                <a:latin typeface="等线" panose="02010600030101010101" pitchFamily="2" charset="-122"/>
                <a:cs typeface="Dubai Medium" panose="020B0503030403030204" pitchFamily="34" charset="-78"/>
              </a:rPr>
              <a:t>Perftest</a:t>
            </a:r>
            <a:r>
              <a:rPr kumimoji="1" lang="zh-CN" altLang="en-US" sz="2800" b="1" dirty="0">
                <a:solidFill>
                  <a:srgbClr val="487330"/>
                </a:solidFill>
                <a:latin typeface="等线" panose="02010600030101010101" pitchFamily="2" charset="-122"/>
                <a:cs typeface="Dubai Medium" panose="020B0503030403030204" pitchFamily="34" charset="-78"/>
              </a:rPr>
              <a:t>延时测试结果（单</a:t>
            </a:r>
            <a:r>
              <a:rPr kumimoji="1" lang="en-US" altLang="zh-CN" sz="2800" b="1" dirty="0">
                <a:solidFill>
                  <a:srgbClr val="487330"/>
                </a:solidFill>
                <a:latin typeface="等线" panose="02010600030101010101" pitchFamily="2" charset="-122"/>
                <a:cs typeface="Dubai Medium" panose="020B0503030403030204" pitchFamily="34" charset="-78"/>
              </a:rPr>
              <a:t>QP RDMA Write</a:t>
            </a:r>
            <a:r>
              <a:rPr kumimoji="1" lang="zh-CN" altLang="en-US" sz="2800" b="1" dirty="0">
                <a:solidFill>
                  <a:srgbClr val="487330"/>
                </a:solidFill>
                <a:latin typeface="等线" panose="02010600030101010101" pitchFamily="2" charset="-122"/>
                <a:cs typeface="Dubai Medium" panose="020B0503030403030204" pitchFamily="34" charset="-78"/>
              </a:rPr>
              <a:t>）</a:t>
            </a:r>
            <a:endParaRPr kumimoji="1" lang="zh-CN" altLang="en-US" sz="2800" b="1" i="0" u="none" strike="noStrike" kern="1200" cap="none" spc="0" normalizeH="0" baseline="0" noProof="0" dirty="0">
              <a:ln>
                <a:noFill/>
              </a:ln>
              <a:solidFill>
                <a:srgbClr val="487330"/>
              </a:solidFill>
              <a:effectLst/>
              <a:uLnTx/>
              <a:uFillTx/>
              <a:latin typeface="等线" panose="02010600030101010101" pitchFamily="2" charset="-122"/>
              <a:ea typeface="等线" panose="02010600030101010101" pitchFamily="2" charset="-122"/>
              <a:cs typeface="Dubai Medium" panose="020B0503030403030204" pitchFamily="34" charset="-78"/>
            </a:endParaRPr>
          </a:p>
        </p:txBody>
      </p:sp>
      <p:sp>
        <p:nvSpPr>
          <p:cNvPr id="60" name="矩形 59"/>
          <p:cNvSpPr/>
          <p:nvPr/>
        </p:nvSpPr>
        <p:spPr>
          <a:xfrm>
            <a:off x="2277682" y="4327769"/>
            <a:ext cx="4080785" cy="323165"/>
          </a:xfrm>
          <a:prstGeom prst="rect">
            <a:avLst/>
          </a:prstGeom>
        </p:spPr>
        <p:txBody>
          <a:bodyPr wrap="square">
            <a:spAutoFit/>
          </a:bodyPr>
          <a:lstStyle/>
          <a:p>
            <a:pPr lvl="0">
              <a:lnSpc>
                <a:spcPct val="150000"/>
              </a:lnSpc>
            </a:pP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目前</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iRDMA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比</a:t>
            </a:r>
            <a:r>
              <a:rPr lang="en-US" altLang="zh-CN" sz="1000" dirty="0" err="1">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Mellanox</a:t>
            </a:r>
            <a:r>
              <a:rPr lang="en-US" altLang="zh-CN"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 10G RDMA</a:t>
            </a:r>
            <a:r>
              <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rPr>
              <a:t>网卡延迟稍高，应该仍有优化空间。</a:t>
            </a:r>
            <a:endParaRPr lang="zh-CN" altLang="en-US" sz="1000" dirty="0">
              <a:solidFill>
                <a:prstClr val="black">
                  <a:lumMod val="75000"/>
                  <a:lumOff val="25000"/>
                </a:prst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6" name="图片 5"/>
          <p:cNvPicPr>
            <a:picLocks noChangeAspect="1"/>
          </p:cNvPicPr>
          <p:nvPr/>
        </p:nvPicPr>
        <p:blipFill>
          <a:blip r:embed="rId4"/>
          <a:stretch>
            <a:fillRect/>
          </a:stretch>
        </p:blipFill>
        <p:spPr>
          <a:xfrm>
            <a:off x="2243707" y="908158"/>
            <a:ext cx="4296793" cy="3335716"/>
          </a:xfrm>
          <a:prstGeom prst="rect">
            <a:avLst/>
          </a:prstGeom>
        </p:spPr>
      </p:pic>
    </p:spTree>
    <p:extLst>
      <p:ext uri="{BB962C8B-B14F-4D97-AF65-F5344CB8AC3E}">
        <p14:creationId xmlns:p14="http://schemas.microsoft.com/office/powerpoint/2010/main" val="3806071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7" name="组合 16"/>
          <p:cNvGrpSpPr/>
          <p:nvPr/>
        </p:nvGrpSpPr>
        <p:grpSpPr>
          <a:xfrm>
            <a:off x="940683" y="2090263"/>
            <a:ext cx="6402142" cy="960732"/>
            <a:chOff x="940683" y="2090263"/>
            <a:chExt cx="6402142" cy="960732"/>
          </a:xfrm>
        </p:grpSpPr>
        <p:sp>
          <p:nvSpPr>
            <p:cNvPr id="19" name="矩形 18"/>
            <p:cNvSpPr/>
            <p:nvPr/>
          </p:nvSpPr>
          <p:spPr>
            <a:xfrm>
              <a:off x="940683" y="2090263"/>
              <a:ext cx="6402142" cy="717504"/>
            </a:xfrm>
            <a:prstGeom prst="rect">
              <a:avLst/>
            </a:prstGeom>
          </p:spPr>
          <p:txBody>
            <a:bodyPr wrap="square">
              <a:spAutoFit/>
            </a:bodyPr>
            <a:lstStyle/>
            <a:p>
              <a:pPr>
                <a:lnSpc>
                  <a:spcPts val="4500"/>
                </a:lnSpc>
              </a:pPr>
              <a:r>
                <a:rPr kumimoji="1" lang="en-US" altLang="zh-CN" sz="5000" b="1" dirty="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THANKS</a:t>
              </a:r>
              <a:endParaRPr kumimoji="1" lang="zh-CN" altLang="en-US" sz="5000" b="1" dirty="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endParaRPr>
            </a:p>
          </p:txBody>
        </p:sp>
        <p:sp>
          <p:nvSpPr>
            <p:cNvPr id="21" name="矩形 20"/>
            <p:cNvSpPr/>
            <p:nvPr/>
          </p:nvSpPr>
          <p:spPr>
            <a:xfrm>
              <a:off x="1022793" y="2789385"/>
              <a:ext cx="3274473" cy="261610"/>
            </a:xfrm>
            <a:prstGeom prst="rect">
              <a:avLst/>
            </a:prstGeom>
            <a:ln>
              <a:noFill/>
            </a:ln>
          </p:spPr>
          <p:txBody>
            <a:bodyPr wrap="square">
              <a:spAutoFit/>
            </a:bodyPr>
            <a:lstStyle/>
            <a:p>
              <a:r>
                <a:rPr kumimoji="1" lang="en-US" sz="1100" spc="600" dirty="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rPr>
                <a:t>SUBHEADING</a:t>
              </a:r>
              <a:endParaRPr kumimoji="1" lang="en-US" altLang="zh-CN" sz="1100" spc="600" dirty="0">
                <a:solidFill>
                  <a:schemeClr val="tx1">
                    <a:lumMod val="75000"/>
                    <a:lumOff val="25000"/>
                  </a:schemeClr>
                </a:solidFill>
                <a:latin typeface="Gautami" panose="020B0502040204020203" pitchFamily="34" charset="0"/>
                <a:ea typeface="Source Han Sans CN Light" panose="020B0300000000000000" pitchFamily="34" charset="-128"/>
                <a:cs typeface="Gautami" panose="020B0502040204020203" pitchFamily="34" charset="0"/>
              </a:endParaRPr>
            </a:p>
          </p:txBody>
        </p:sp>
      </p:grpSp>
      <p:pic>
        <p:nvPicPr>
          <p:cNvPr id="23" name="Picture 36" descr="Graphical user interface, text, application&#10;&#10;Description automatically generated"/>
          <p:cNvPicPr>
            <a:picLocks noChangeAspect="1"/>
          </p:cNvPicPr>
          <p:nvPr/>
        </p:nvPicPr>
        <p:blipFill>
          <a:blip r:embed="rId4">
            <a:alphaModFix amt="70000"/>
          </a:blip>
          <a:stretch>
            <a:fillRect/>
          </a:stretch>
        </p:blipFill>
        <p:spPr>
          <a:xfrm>
            <a:off x="160725" y="-13745"/>
            <a:ext cx="956697" cy="717733"/>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3946892" y="3959158"/>
            <a:ext cx="2602405" cy="400110"/>
          </a:xfrm>
          <a:prstGeom prst="rect">
            <a:avLst/>
          </a:prstGeom>
        </p:spPr>
        <p:txBody>
          <a:bodyPr wrap="square">
            <a:spAutoFit/>
          </a:bodyPr>
          <a:lstStyle/>
          <a:p>
            <a:pPr algn="ctr" fontAlgn="auto">
              <a:lnSpc>
                <a:spcPct val="100000"/>
              </a:lnSpc>
            </a:pPr>
            <a:r>
              <a:rPr kumimoji="1" lang="zh-CN" altLang="en-US"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龙蜥社区微</a:t>
            </a:r>
            <a:r>
              <a:rPr kumimoji="1" lang="zh-CN" altLang="en-US" sz="2000" b="1" dirty="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信公众</a:t>
            </a:r>
            <a:r>
              <a:rPr kumimoji="1" lang="zh-CN" altLang="en-US"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号</a:t>
            </a:r>
            <a:endParaRPr kumimoji="1" lang="en-US" altLang="zh-CN"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endParaRP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730" y="1329108"/>
            <a:ext cx="2554161" cy="2554161"/>
          </a:xfrm>
          <a:prstGeom prst="rect">
            <a:avLst/>
          </a:prstGeom>
        </p:spPr>
      </p:pic>
      <p:sp>
        <p:nvSpPr>
          <p:cNvPr id="25" name="矩形 24"/>
          <p:cNvSpPr/>
          <p:nvPr/>
        </p:nvSpPr>
        <p:spPr>
          <a:xfrm>
            <a:off x="670592" y="3959214"/>
            <a:ext cx="3276281" cy="403876"/>
          </a:xfrm>
          <a:prstGeom prst="rect">
            <a:avLst/>
          </a:prstGeom>
        </p:spPr>
        <p:txBody>
          <a:bodyPr wrap="square">
            <a:noAutofit/>
          </a:bodyPr>
          <a:lstStyle/>
          <a:p>
            <a:pPr algn="ctr" fontAlgn="auto">
              <a:lnSpc>
                <a:spcPct val="100000"/>
              </a:lnSpc>
            </a:pPr>
            <a:r>
              <a:rPr kumimoji="1" lang="zh-CN" altLang="en-US" sz="2000" b="1" dirty="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龙</a:t>
            </a:r>
            <a:r>
              <a:rPr kumimoji="1" lang="zh-CN" altLang="en-US"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蜥社区</a:t>
            </a:r>
            <a:r>
              <a:rPr kumimoji="1" lang="en-US" altLang="zh-CN"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_</a:t>
            </a:r>
            <a:r>
              <a:rPr kumimoji="1" lang="zh-CN" altLang="en-US"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rPr>
              <a:t>小龙 微信客服号</a:t>
            </a:r>
            <a:endParaRPr kumimoji="1" lang="en-US" altLang="zh-CN" sz="2000" b="1" dirty="0" smtClean="0">
              <a:solidFill>
                <a:srgbClr val="5E923D"/>
              </a:solidFill>
              <a:latin typeface="Avenir Black" panose="02000503020000020003" pitchFamily="2" charset="0"/>
              <a:ea typeface="Source Han Sans CN Heavy" panose="020B0500000000000000" pitchFamily="34" charset="-128"/>
              <a:cs typeface="Dubai Medium" panose="020B0503030403030204" pitchFamily="34" charset="-78"/>
            </a:endParaRPr>
          </a:p>
        </p:txBody>
      </p:sp>
      <p:pic>
        <p:nvPicPr>
          <p:cNvPr id="2" name="图片 1" descr="upload_post_object_v2_165956973"/>
          <p:cNvPicPr>
            <a:picLocks noChangeAspect="1"/>
          </p:cNvPicPr>
          <p:nvPr/>
        </p:nvPicPr>
        <p:blipFill>
          <a:blip r:embed="rId5"/>
          <a:srcRect l="2658" t="24934"/>
          <a:stretch>
            <a:fillRect/>
          </a:stretch>
        </p:blipFill>
        <p:spPr>
          <a:xfrm>
            <a:off x="916879" y="1252978"/>
            <a:ext cx="2567431" cy="253020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42613" y="3168721"/>
            <a:ext cx="3160416" cy="1266092"/>
          </a:xfrm>
          <a:prstGeom prst="roundRect">
            <a:avLst>
              <a:gd name="adj" fmla="val 50000"/>
            </a:avLst>
          </a:prstGeom>
          <a:gradFill>
            <a:gsLst>
              <a:gs pos="5000">
                <a:srgbClr val="88C369"/>
              </a:gs>
              <a:gs pos="98000">
                <a:srgbClr val="5E923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6034756" y="3647446"/>
            <a:ext cx="2539452" cy="757964"/>
          </a:xfrm>
          <a:prstGeom prst="rect">
            <a:avLst/>
          </a:prstGeom>
        </p:spPr>
        <p:txBody>
          <a:bodyPr wrap="square">
            <a:spAutoFit/>
          </a:bodyPr>
          <a:lstStyle/>
          <a:p>
            <a:pPr>
              <a:lnSpc>
                <a:spcPct val="150000"/>
              </a:lnSpc>
            </a:pPr>
            <a:r>
              <a:rPr lang="en-US" altLang="zh-CN" sz="1000" dirty="0">
                <a:solidFill>
                  <a:schemeClr val="bg1"/>
                </a:solidFill>
                <a:latin typeface="Source Han Sans CN ExtraLight" panose="020B0200000000000000" pitchFamily="34" charset="-128"/>
                <a:ea typeface="Source Han Sans CN ExtraLight" panose="020B0200000000000000" pitchFamily="34" charset="-128"/>
              </a:rPr>
              <a:t>send/</a:t>
            </a:r>
            <a:r>
              <a:rPr lang="en-US" altLang="zh-CN" sz="1000" dirty="0" err="1">
                <a:solidFill>
                  <a:schemeClr val="bg1"/>
                </a:solidFill>
                <a:latin typeface="Source Han Sans CN ExtraLight" panose="020B0200000000000000" pitchFamily="34" charset="-128"/>
                <a:ea typeface="Source Han Sans CN ExtraLight" panose="020B0200000000000000" pitchFamily="34" charset="-128"/>
              </a:rPr>
              <a:t>sendto</a:t>
            </a: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等系统调用导致系统在用户态和内核态之间切换，消耗大量时间，增加数据传输延时。</a:t>
            </a:r>
            <a:endParaRPr lang="zh-CN" altLang="en-US" sz="1000" dirty="0">
              <a:solidFill>
                <a:schemeClr val="bg1"/>
              </a:solidFill>
              <a:latin typeface="Source Han Sans CN ExtraLight" panose="020B0200000000000000" pitchFamily="34" charset="-128"/>
              <a:ea typeface="Source Han Sans CN ExtraLight" panose="020B0200000000000000" pitchFamily="34" charset="-128"/>
            </a:endParaRPr>
          </a:p>
        </p:txBody>
      </p:sp>
      <p:sp>
        <p:nvSpPr>
          <p:cNvPr id="55" name="文本框 54"/>
          <p:cNvSpPr txBox="1"/>
          <p:nvPr/>
        </p:nvSpPr>
        <p:spPr>
          <a:xfrm>
            <a:off x="6034755" y="3375289"/>
            <a:ext cx="1692850" cy="307777"/>
          </a:xfrm>
          <a:prstGeom prst="rect">
            <a:avLst/>
          </a:prstGeom>
          <a:noFill/>
        </p:spPr>
        <p:txBody>
          <a:bodyPr wrap="square" rtlCol="0">
            <a:spAutoFit/>
          </a:bodyPr>
          <a:lstStyle/>
          <a:p>
            <a:r>
              <a:rPr kumimoji="1" lang="zh-CN" altLang="en-US" sz="1400" dirty="0">
                <a:solidFill>
                  <a:schemeClr val="bg1"/>
                </a:solidFill>
                <a:latin typeface="Source Han Sans CN Medium" panose="020B0500000000000000" pitchFamily="34" charset="-128"/>
                <a:ea typeface="Source Han Sans CN Medium" panose="020B0500000000000000" pitchFamily="34" charset="-128"/>
              </a:rPr>
              <a:t>传统</a:t>
            </a:r>
            <a:r>
              <a:rPr kumimoji="1" lang="zh-CN" altLang="en-US" sz="1400" dirty="0" smtClean="0">
                <a:solidFill>
                  <a:schemeClr val="bg1"/>
                </a:solidFill>
                <a:latin typeface="Source Han Sans CN Medium" panose="020B0500000000000000" pitchFamily="34" charset="-128"/>
                <a:ea typeface="Source Han Sans CN Medium" panose="020B0500000000000000" pitchFamily="34" charset="-128"/>
              </a:rPr>
              <a:t>方案的缺点一</a:t>
            </a:r>
            <a:endParaRPr kumimoji="1" lang="zh-CN" altLang="en-US" sz="1400" dirty="0">
              <a:solidFill>
                <a:schemeClr val="bg1"/>
              </a:solidFill>
              <a:latin typeface="Source Han Sans CN Medium" panose="020B0500000000000000" pitchFamily="34" charset="-128"/>
              <a:ea typeface="Source Han Sans CN Medium" panose="020B0500000000000000" pitchFamily="34" charset="-128"/>
            </a:endParaRPr>
          </a:p>
        </p:txBody>
      </p:sp>
      <p:sp>
        <p:nvSpPr>
          <p:cNvPr id="59" name="矩形 58"/>
          <p:cNvSpPr/>
          <p:nvPr/>
        </p:nvSpPr>
        <p:spPr>
          <a:xfrm>
            <a:off x="1583590" y="183010"/>
            <a:ext cx="6049110" cy="669414"/>
          </a:xfrm>
          <a:prstGeom prst="rect">
            <a:avLst/>
          </a:prstGeom>
        </p:spPr>
        <p:txBody>
          <a:bodyPr wrap="square">
            <a:spAutoFit/>
          </a:bodyPr>
          <a:lstStyle/>
          <a:p>
            <a:pPr algn="ctr">
              <a:lnSpc>
                <a:spcPts val="4500"/>
              </a:lnSpc>
            </a:pPr>
            <a:r>
              <a:rPr kumimoji="1" lang="zh-CN" altLang="en-US" sz="3600" b="1" dirty="0">
                <a:solidFill>
                  <a:srgbClr val="487330"/>
                </a:solidFill>
                <a:latin typeface="+mn-ea"/>
                <a:cs typeface="Dubai Medium" panose="020B0503030403030204" pitchFamily="34" charset="-78"/>
              </a:rPr>
              <a:t>以太网卡</a:t>
            </a:r>
            <a:r>
              <a:rPr kumimoji="1" lang="en-US" altLang="zh-CN" sz="3600" b="1" dirty="0">
                <a:solidFill>
                  <a:srgbClr val="487330"/>
                </a:solidFill>
                <a:latin typeface="+mn-ea"/>
                <a:cs typeface="Dubai Medium" panose="020B0503030403030204" pitchFamily="34" charset="-78"/>
              </a:rPr>
              <a:t>(</a:t>
            </a:r>
            <a:r>
              <a:rPr kumimoji="1" lang="en-GB" altLang="zh-CN" sz="3600" b="1" dirty="0">
                <a:solidFill>
                  <a:srgbClr val="487330"/>
                </a:solidFill>
                <a:latin typeface="+mn-ea"/>
                <a:cs typeface="Dubai Medium" panose="020B0503030403030204" pitchFamily="34" charset="-78"/>
              </a:rPr>
              <a:t>Socket)</a:t>
            </a:r>
            <a:r>
              <a:rPr kumimoji="1" lang="zh-CN" altLang="en-US" sz="3600" b="1" dirty="0">
                <a:solidFill>
                  <a:srgbClr val="487330"/>
                </a:solidFill>
                <a:latin typeface="+mn-ea"/>
                <a:cs typeface="Dubai Medium" panose="020B0503030403030204" pitchFamily="34" charset="-78"/>
              </a:rPr>
              <a:t>通信过程</a:t>
            </a:r>
            <a:endParaRPr kumimoji="1" lang="zh-CN" altLang="en-US" sz="3600" b="1" dirty="0">
              <a:solidFill>
                <a:srgbClr val="487330"/>
              </a:solidFill>
              <a:latin typeface="+mn-ea"/>
              <a:cs typeface="Dubai Medium" panose="020B0503030403030204" pitchFamily="34" charset="-78"/>
            </a:endParaRPr>
          </a:p>
        </p:txBody>
      </p:sp>
      <p:sp>
        <p:nvSpPr>
          <p:cNvPr id="60" name="矩形 59"/>
          <p:cNvSpPr/>
          <p:nvPr/>
        </p:nvSpPr>
        <p:spPr>
          <a:xfrm>
            <a:off x="1291709" y="1091786"/>
            <a:ext cx="6178320" cy="296300"/>
          </a:xfrm>
          <a:prstGeom prst="rect">
            <a:avLst/>
          </a:prstGeom>
        </p:spPr>
        <p:txBody>
          <a:bodyPr wrap="square">
            <a:spAutoFit/>
          </a:bodyPr>
          <a:lstStyle/>
          <a:p>
            <a:pPr algn="ctr">
              <a:lnSpc>
                <a:spcPct val="150000"/>
              </a:lnSpc>
            </a:pPr>
            <a:r>
              <a:rPr lang="zh-CN" altLang="en-US" sz="10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下图展示了使用传统以太网卡时，两台机器通讯过程中所需要的软件模块（分层）以及软硬件之间的关系。</a:t>
            </a:r>
            <a:endParaRPr lang="zh-CN" altLang="en-US" sz="10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29" name="图片 28">
            <a:extLst>
              <a:ext uri="{FF2B5EF4-FFF2-40B4-BE49-F238E27FC236}">
                <a16:creationId xmlns:a16="http://schemas.microsoft.com/office/drawing/2014/main" id="{3C213018-CFC7-436A-0AD7-4104C3DDAF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1709" y="1568664"/>
            <a:ext cx="4107706" cy="2901506"/>
          </a:xfrm>
          <a:prstGeom prst="rect">
            <a:avLst/>
          </a:prstGeom>
          <a:noFill/>
          <a:ln>
            <a:noFill/>
          </a:ln>
        </p:spPr>
      </p:pic>
    </p:spTree>
    <p:extLst>
      <p:ext uri="{BB962C8B-B14F-4D97-AF65-F5344CB8AC3E}">
        <p14:creationId xmlns:p14="http://schemas.microsoft.com/office/powerpoint/2010/main" val="3158133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718747" y="1474833"/>
            <a:ext cx="3160416" cy="1266092"/>
          </a:xfrm>
          <a:prstGeom prst="roundRect">
            <a:avLst>
              <a:gd name="adj" fmla="val 50000"/>
            </a:avLst>
          </a:prstGeom>
          <a:gradFill>
            <a:gsLst>
              <a:gs pos="5000">
                <a:srgbClr val="88C369"/>
              </a:gs>
              <a:gs pos="98000">
                <a:srgbClr val="5E923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6147181" y="1843329"/>
            <a:ext cx="2539452" cy="757964"/>
          </a:xfrm>
          <a:prstGeom prst="rect">
            <a:avLst/>
          </a:prstGeom>
        </p:spPr>
        <p:txBody>
          <a:bodyPr wrap="square">
            <a:spAutoFit/>
          </a:bodyPr>
          <a:lstStyle/>
          <a:p>
            <a:pPr>
              <a:lnSpc>
                <a:spcPct val="150000"/>
              </a:lnSpc>
            </a:pP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发送过程中需要</a:t>
            </a:r>
            <a:r>
              <a:rPr lang="en-US" altLang="zh-CN" sz="1000" dirty="0">
                <a:solidFill>
                  <a:schemeClr val="bg1"/>
                </a:solidFill>
                <a:latin typeface="Source Han Sans CN ExtraLight" panose="020B0200000000000000" pitchFamily="34" charset="-128"/>
                <a:ea typeface="Source Han Sans CN ExtraLight" panose="020B0200000000000000" pitchFamily="34" charset="-128"/>
              </a:rPr>
              <a:t>CPU</a:t>
            </a: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把数据从用户空间复制到内核空间（接收时反向复制），增加了数据传输延时。</a:t>
            </a:r>
          </a:p>
        </p:txBody>
      </p:sp>
      <p:sp>
        <p:nvSpPr>
          <p:cNvPr id="55" name="文本框 54"/>
          <p:cNvSpPr txBox="1"/>
          <p:nvPr/>
        </p:nvSpPr>
        <p:spPr>
          <a:xfrm>
            <a:off x="6147181" y="1552630"/>
            <a:ext cx="1692850" cy="307777"/>
          </a:xfrm>
          <a:prstGeom prst="rect">
            <a:avLst/>
          </a:prstGeom>
          <a:noFill/>
        </p:spPr>
        <p:txBody>
          <a:bodyPr wrap="square" rtlCol="0">
            <a:spAutoFit/>
          </a:bodyPr>
          <a:lstStyle/>
          <a:p>
            <a:r>
              <a:rPr kumimoji="1" lang="zh-CN" altLang="en-US" sz="1400" dirty="0">
                <a:solidFill>
                  <a:schemeClr val="bg1"/>
                </a:solidFill>
                <a:latin typeface="Source Han Sans CN Medium" panose="020B0500000000000000" pitchFamily="34" charset="-128"/>
                <a:ea typeface="Source Han Sans CN Medium" panose="020B0500000000000000" pitchFamily="34" charset="-128"/>
              </a:rPr>
              <a:t>传统</a:t>
            </a:r>
            <a:r>
              <a:rPr kumimoji="1" lang="zh-CN" altLang="en-US" sz="1400" dirty="0" smtClean="0">
                <a:solidFill>
                  <a:schemeClr val="bg1"/>
                </a:solidFill>
                <a:latin typeface="Source Han Sans CN Medium" panose="020B0500000000000000" pitchFamily="34" charset="-128"/>
                <a:ea typeface="Source Han Sans CN Medium" panose="020B0500000000000000" pitchFamily="34" charset="-128"/>
              </a:rPr>
              <a:t>方案的缺点二</a:t>
            </a:r>
            <a:endParaRPr kumimoji="1" lang="zh-CN" altLang="en-US" sz="1400" dirty="0">
              <a:solidFill>
                <a:schemeClr val="bg1"/>
              </a:solidFill>
              <a:latin typeface="Source Han Sans CN Medium" panose="020B0500000000000000" pitchFamily="34" charset="-128"/>
              <a:ea typeface="Source Han Sans CN Medium" panose="020B0500000000000000" pitchFamily="34" charset="-128"/>
            </a:endParaRPr>
          </a:p>
        </p:txBody>
      </p:sp>
      <p:sp>
        <p:nvSpPr>
          <p:cNvPr id="59" name="矩形 58"/>
          <p:cNvSpPr/>
          <p:nvPr/>
        </p:nvSpPr>
        <p:spPr>
          <a:xfrm>
            <a:off x="1913790" y="200820"/>
            <a:ext cx="5346397" cy="669414"/>
          </a:xfrm>
          <a:prstGeom prst="rect">
            <a:avLst/>
          </a:prstGeom>
        </p:spPr>
        <p:txBody>
          <a:bodyPr wrap="square">
            <a:spAutoFit/>
          </a:bodyPr>
          <a:lstStyle/>
          <a:p>
            <a:pPr algn="ctr">
              <a:lnSpc>
                <a:spcPts val="4500"/>
              </a:lnSpc>
            </a:pPr>
            <a:r>
              <a:rPr kumimoji="1" lang="zh-CN" altLang="en-US" sz="3600" b="1" dirty="0">
                <a:solidFill>
                  <a:srgbClr val="487330"/>
                </a:solidFill>
                <a:latin typeface="Avenir Black" panose="02000503020000020003" pitchFamily="2" charset="0"/>
                <a:ea typeface="Source Han Sans CN Heavy" panose="020B0500000000000000" pitchFamily="34" charset="-128"/>
                <a:cs typeface="Dubai Medium" panose="020B0503030403030204" pitchFamily="34" charset="-78"/>
              </a:rPr>
              <a:t>以太网卡的数据流</a:t>
            </a:r>
            <a:endParaRPr kumimoji="1" lang="zh-CN" altLang="en-US" sz="3600" b="1" dirty="0">
              <a:solidFill>
                <a:srgbClr val="487330"/>
              </a:solidFill>
              <a:latin typeface="Avenir Black" panose="02000503020000020003" pitchFamily="2" charset="0"/>
              <a:ea typeface="Source Han Sans CN Heavy" panose="020B0500000000000000" pitchFamily="34" charset="-128"/>
              <a:cs typeface="Dubai Medium" panose="020B0503030403030204" pitchFamily="34" charset="-78"/>
            </a:endParaRPr>
          </a:p>
        </p:txBody>
      </p:sp>
      <p:sp>
        <p:nvSpPr>
          <p:cNvPr id="60" name="矩形 59"/>
          <p:cNvSpPr/>
          <p:nvPr/>
        </p:nvSpPr>
        <p:spPr>
          <a:xfrm>
            <a:off x="987817" y="978205"/>
            <a:ext cx="6611850" cy="276999"/>
          </a:xfrm>
          <a:prstGeom prst="rect">
            <a:avLst/>
          </a:prstGeom>
        </p:spPr>
        <p:txBody>
          <a:bodyPr wrap="square">
            <a:spAutoFit/>
          </a:bodyPr>
          <a:lstStyle/>
          <a:p>
            <a:pPr algn="ctr">
              <a:lnSpc>
                <a:spcPct val="150000"/>
              </a:lnSpc>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下图展示了使用以太网卡（</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Socket</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模型）时，数据在两个运行在不同机器上的</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APP</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之间传导的过程。假设机器</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1</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为发送方，机器</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2</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为接收方。</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9" name="图片 8">
            <a:extLst>
              <a:ext uri="{FF2B5EF4-FFF2-40B4-BE49-F238E27FC236}">
                <a16:creationId xmlns:a16="http://schemas.microsoft.com/office/drawing/2014/main" id="{956C7D37-4886-028E-7D85-9FF7CF83AAA5}"/>
              </a:ext>
            </a:extLst>
          </p:cNvPr>
          <p:cNvPicPr>
            <a:picLocks noChangeAspect="1"/>
          </p:cNvPicPr>
          <p:nvPr/>
        </p:nvPicPr>
        <p:blipFill>
          <a:blip r:embed="rId4"/>
          <a:stretch>
            <a:fillRect/>
          </a:stretch>
        </p:blipFill>
        <p:spPr>
          <a:xfrm>
            <a:off x="1186783" y="1417917"/>
            <a:ext cx="4302324" cy="2265149"/>
          </a:xfrm>
          <a:prstGeom prst="rect">
            <a:avLst/>
          </a:prstGeom>
        </p:spPr>
      </p:pic>
      <p:sp>
        <p:nvSpPr>
          <p:cNvPr id="10" name="矩形 9"/>
          <p:cNvSpPr/>
          <p:nvPr/>
        </p:nvSpPr>
        <p:spPr>
          <a:xfrm>
            <a:off x="1141350" y="3741575"/>
            <a:ext cx="3266545" cy="1200329"/>
          </a:xfrm>
          <a:prstGeom prst="rect">
            <a:avLst/>
          </a:prstGeom>
        </p:spPr>
        <p:txBody>
          <a:bodyPr wrap="square">
            <a:spAutoFit/>
          </a:bodyPr>
          <a:lstStyle/>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首先，</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CPU</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将数据从用户空间复制到内核空间。内核中的网络协议栈给数据添加各协议的头部和校验信息。</a:t>
            </a:r>
          </a:p>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发送端网卡通过</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DMA</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从主机内存中复制数据到硬件内部缓存中。</a:t>
            </a:r>
          </a:p>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发送端网卡通过物理链路将数据发送给对端的网卡。</a:t>
            </a:r>
          </a:p>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接收端硬件将自己缓存中的数据通过</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DMA</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拷贝到系统内存中。</a:t>
            </a:r>
          </a:p>
          <a:p>
            <a:pPr marL="228600" indent="-228600">
              <a:lnSpc>
                <a:spcPct val="150000"/>
              </a:lnSpc>
              <a:buFont typeface="+mj-ea"/>
              <a:buAutoNum type="circleNumDbPlain"/>
            </a:pP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CPU</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对数据包进行逐层解析和校验，最后将数据复制到用户空间。</a:t>
            </a:r>
          </a:p>
        </p:txBody>
      </p:sp>
      <p:sp>
        <p:nvSpPr>
          <p:cNvPr id="11" name="圆角矩形 10"/>
          <p:cNvSpPr/>
          <p:nvPr/>
        </p:nvSpPr>
        <p:spPr>
          <a:xfrm>
            <a:off x="5718747" y="2999469"/>
            <a:ext cx="3160416" cy="1266092"/>
          </a:xfrm>
          <a:prstGeom prst="roundRect">
            <a:avLst>
              <a:gd name="adj" fmla="val 50000"/>
            </a:avLst>
          </a:prstGeom>
          <a:gradFill>
            <a:gsLst>
              <a:gs pos="5000">
                <a:srgbClr val="88C369"/>
              </a:gs>
              <a:gs pos="98000">
                <a:srgbClr val="5E923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147181" y="3476336"/>
            <a:ext cx="2539452" cy="527132"/>
          </a:xfrm>
          <a:prstGeom prst="rect">
            <a:avLst/>
          </a:prstGeom>
        </p:spPr>
        <p:txBody>
          <a:bodyPr wrap="square">
            <a:spAutoFit/>
          </a:bodyPr>
          <a:lstStyle/>
          <a:p>
            <a:pPr>
              <a:lnSpc>
                <a:spcPct val="150000"/>
              </a:lnSpc>
            </a:pP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需要</a:t>
            </a:r>
            <a:r>
              <a:rPr lang="en-US" altLang="zh-CN" sz="1000" dirty="0">
                <a:solidFill>
                  <a:schemeClr val="bg1"/>
                </a:solidFill>
                <a:latin typeface="Source Han Sans CN ExtraLight" panose="020B0200000000000000" pitchFamily="34" charset="-128"/>
                <a:ea typeface="Source Han Sans CN ExtraLight" panose="020B0200000000000000" pitchFamily="34" charset="-128"/>
              </a:rPr>
              <a:t>CPU</a:t>
            </a: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全程参与数据包的封装和解析，在数据量大时将对</a:t>
            </a:r>
            <a:r>
              <a:rPr lang="en-US" altLang="zh-CN" sz="1000" dirty="0">
                <a:solidFill>
                  <a:schemeClr val="bg1"/>
                </a:solidFill>
                <a:latin typeface="Source Han Sans CN ExtraLight" panose="020B0200000000000000" pitchFamily="34" charset="-128"/>
                <a:ea typeface="Source Han Sans CN ExtraLight" panose="020B0200000000000000" pitchFamily="34" charset="-128"/>
              </a:rPr>
              <a:t>CPU</a:t>
            </a: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将造成很重的负担。</a:t>
            </a:r>
          </a:p>
        </p:txBody>
      </p:sp>
      <p:sp>
        <p:nvSpPr>
          <p:cNvPr id="13" name="文本框 12"/>
          <p:cNvSpPr txBox="1"/>
          <p:nvPr/>
        </p:nvSpPr>
        <p:spPr>
          <a:xfrm>
            <a:off x="6147181" y="3168559"/>
            <a:ext cx="1692850" cy="307777"/>
          </a:xfrm>
          <a:prstGeom prst="rect">
            <a:avLst/>
          </a:prstGeom>
          <a:noFill/>
        </p:spPr>
        <p:txBody>
          <a:bodyPr wrap="square" rtlCol="0">
            <a:spAutoFit/>
          </a:bodyPr>
          <a:lstStyle/>
          <a:p>
            <a:r>
              <a:rPr kumimoji="1" lang="zh-CN" altLang="en-US" sz="1400" dirty="0">
                <a:solidFill>
                  <a:schemeClr val="bg1"/>
                </a:solidFill>
                <a:latin typeface="Source Han Sans CN Medium" panose="020B0500000000000000" pitchFamily="34" charset="-128"/>
                <a:ea typeface="Source Han Sans CN Medium" panose="020B0500000000000000" pitchFamily="34" charset="-128"/>
              </a:rPr>
              <a:t>传统</a:t>
            </a:r>
            <a:r>
              <a:rPr kumimoji="1" lang="zh-CN" altLang="en-US" sz="1400" dirty="0" smtClean="0">
                <a:solidFill>
                  <a:schemeClr val="bg1"/>
                </a:solidFill>
                <a:latin typeface="Source Han Sans CN Medium" panose="020B0500000000000000" pitchFamily="34" charset="-128"/>
                <a:ea typeface="Source Han Sans CN Medium" panose="020B0500000000000000" pitchFamily="34" charset="-128"/>
              </a:rPr>
              <a:t>方案的缺点三</a:t>
            </a:r>
            <a:endParaRPr kumimoji="1" lang="zh-CN" altLang="en-US" sz="1400" dirty="0">
              <a:solidFill>
                <a:schemeClr val="bg1"/>
              </a:solidFill>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1646741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853659" y="2010731"/>
            <a:ext cx="3160416" cy="1266092"/>
          </a:xfrm>
          <a:prstGeom prst="roundRect">
            <a:avLst>
              <a:gd name="adj" fmla="val 50000"/>
            </a:avLst>
          </a:prstGeom>
          <a:gradFill>
            <a:gsLst>
              <a:gs pos="5000">
                <a:srgbClr val="88C369"/>
              </a:gs>
              <a:gs pos="98000">
                <a:srgbClr val="5E923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6345802" y="2489456"/>
            <a:ext cx="2539452" cy="527132"/>
          </a:xfrm>
          <a:prstGeom prst="rect">
            <a:avLst/>
          </a:prstGeom>
        </p:spPr>
        <p:txBody>
          <a:bodyPr wrap="square">
            <a:spAutoFit/>
          </a:bodyPr>
          <a:lstStyle/>
          <a:p>
            <a:pPr>
              <a:lnSpc>
                <a:spcPct val="150000"/>
              </a:lnSpc>
            </a:pP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数据传输过程中没有系统调用，降低数据处理过程中的延时。</a:t>
            </a:r>
          </a:p>
        </p:txBody>
      </p:sp>
      <p:sp>
        <p:nvSpPr>
          <p:cNvPr id="55" name="文本框 54"/>
          <p:cNvSpPr txBox="1"/>
          <p:nvPr/>
        </p:nvSpPr>
        <p:spPr>
          <a:xfrm>
            <a:off x="6345801" y="2217299"/>
            <a:ext cx="1692850" cy="307777"/>
          </a:xfrm>
          <a:prstGeom prst="rect">
            <a:avLst/>
          </a:prstGeom>
          <a:noFill/>
        </p:spPr>
        <p:txBody>
          <a:bodyPr wrap="square" rtlCol="0">
            <a:spAutoFit/>
          </a:bodyPr>
          <a:lstStyle/>
          <a:p>
            <a:r>
              <a:rPr kumimoji="1" lang="en-US" altLang="zh-CN" sz="1400" dirty="0">
                <a:solidFill>
                  <a:schemeClr val="bg1"/>
                </a:solidFill>
                <a:latin typeface="Source Han Sans CN Medium" panose="020B0500000000000000" pitchFamily="34" charset="-128"/>
                <a:ea typeface="Source Han Sans CN Medium" panose="020B0500000000000000" pitchFamily="34" charset="-128"/>
              </a:rPr>
              <a:t>RDMA</a:t>
            </a:r>
            <a:r>
              <a:rPr kumimoji="1" lang="zh-CN" altLang="en-US" sz="1400" dirty="0" smtClean="0">
                <a:solidFill>
                  <a:schemeClr val="bg1"/>
                </a:solidFill>
                <a:latin typeface="Source Han Sans CN Medium" panose="020B0500000000000000" pitchFamily="34" charset="-128"/>
                <a:ea typeface="Source Han Sans CN Medium" panose="020B0500000000000000" pitchFamily="34" charset="-128"/>
              </a:rPr>
              <a:t>优点一</a:t>
            </a:r>
            <a:endParaRPr kumimoji="1" lang="zh-CN" altLang="en-US" sz="1400" dirty="0">
              <a:solidFill>
                <a:schemeClr val="bg1"/>
              </a:solidFill>
              <a:latin typeface="Source Han Sans CN Medium" panose="020B0500000000000000" pitchFamily="34" charset="-128"/>
              <a:ea typeface="Source Han Sans CN Medium" panose="020B0500000000000000" pitchFamily="34" charset="-128"/>
            </a:endParaRPr>
          </a:p>
        </p:txBody>
      </p:sp>
      <p:sp>
        <p:nvSpPr>
          <p:cNvPr id="59" name="矩形 58"/>
          <p:cNvSpPr/>
          <p:nvPr/>
        </p:nvSpPr>
        <p:spPr>
          <a:xfrm>
            <a:off x="1377891" y="168441"/>
            <a:ext cx="6263344" cy="669414"/>
          </a:xfrm>
          <a:prstGeom prst="rect">
            <a:avLst/>
          </a:prstGeom>
        </p:spPr>
        <p:txBody>
          <a:bodyPr wrap="square">
            <a:spAutoFit/>
          </a:bodyPr>
          <a:lstStyle/>
          <a:p>
            <a:pPr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的控制通路和数据通路</a:t>
            </a:r>
            <a:endParaRPr kumimoji="1" lang="zh-CN" altLang="en-US" sz="3600" b="1" dirty="0">
              <a:solidFill>
                <a:srgbClr val="487330"/>
              </a:solidFill>
              <a:latin typeface="+mn-ea"/>
              <a:cs typeface="Dubai Medium" panose="020B0503030403030204" pitchFamily="34" charset="-78"/>
            </a:endParaRPr>
          </a:p>
        </p:txBody>
      </p:sp>
      <p:sp>
        <p:nvSpPr>
          <p:cNvPr id="60" name="矩形 59"/>
          <p:cNvSpPr/>
          <p:nvPr/>
        </p:nvSpPr>
        <p:spPr>
          <a:xfrm>
            <a:off x="216050" y="980866"/>
            <a:ext cx="5720055" cy="461665"/>
          </a:xfrm>
          <a:prstGeom prst="rect">
            <a:avLst/>
          </a:prstGeom>
        </p:spPr>
        <p:txBody>
          <a:bodyPr wrap="square">
            <a:spAutoFit/>
          </a:bodyPr>
          <a:lstStyle/>
          <a:p>
            <a:pPr algn="ctr">
              <a:lnSpc>
                <a:spcPct val="150000"/>
              </a:lnSpc>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下图中有一左一右两台机器，可互相发送接收数据。在这里将</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RDMA</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的分层模型分成“控制通路”和“数据通路”，控制通路需要进入内核态准备通信所需的各种资源（如</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QP</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MR</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等），数据通路负责数据收发（如</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RDMA Write</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和</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RDMA Read</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9" name="图片 8">
            <a:extLst>
              <a:ext uri="{FF2B5EF4-FFF2-40B4-BE49-F238E27FC236}">
                <a16:creationId xmlns:a16="http://schemas.microsoft.com/office/drawing/2014/main" id="{25821AD5-4A42-1DB6-03C5-22A7FCAA59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2223" y="1648060"/>
            <a:ext cx="5382777" cy="2241887"/>
          </a:xfrm>
          <a:prstGeom prst="rect">
            <a:avLst/>
          </a:prstGeom>
          <a:noFill/>
          <a:ln>
            <a:noFill/>
          </a:ln>
        </p:spPr>
      </p:pic>
    </p:spTree>
    <p:extLst>
      <p:ext uri="{BB962C8B-B14F-4D97-AF65-F5344CB8AC3E}">
        <p14:creationId xmlns:p14="http://schemas.microsoft.com/office/powerpoint/2010/main" val="811105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42613" y="2898456"/>
            <a:ext cx="3160416" cy="1266092"/>
          </a:xfrm>
          <a:prstGeom prst="roundRect">
            <a:avLst>
              <a:gd name="adj" fmla="val 50000"/>
            </a:avLst>
          </a:prstGeom>
          <a:gradFill>
            <a:gsLst>
              <a:gs pos="5000">
                <a:srgbClr val="88C369"/>
              </a:gs>
              <a:gs pos="98000">
                <a:srgbClr val="5E923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6034756" y="3377181"/>
            <a:ext cx="2539452" cy="527132"/>
          </a:xfrm>
          <a:prstGeom prst="rect">
            <a:avLst/>
          </a:prstGeom>
        </p:spPr>
        <p:txBody>
          <a:bodyPr wrap="square">
            <a:spAutoFit/>
          </a:bodyPr>
          <a:lstStyle/>
          <a:p>
            <a:pPr>
              <a:lnSpc>
                <a:spcPct val="150000"/>
              </a:lnSpc>
            </a:pP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把数据包的封装和解析交由网卡硬件来做，降低了</a:t>
            </a:r>
            <a:r>
              <a:rPr lang="en-US" altLang="zh-CN" sz="1000" dirty="0">
                <a:solidFill>
                  <a:schemeClr val="bg1"/>
                </a:solidFill>
                <a:latin typeface="Source Han Sans CN ExtraLight" panose="020B0200000000000000" pitchFamily="34" charset="-128"/>
                <a:ea typeface="Source Han Sans CN ExtraLight" panose="020B0200000000000000" pitchFamily="34" charset="-128"/>
              </a:rPr>
              <a:t>CPU</a:t>
            </a: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负载。</a:t>
            </a:r>
          </a:p>
        </p:txBody>
      </p:sp>
      <p:sp>
        <p:nvSpPr>
          <p:cNvPr id="55" name="文本框 54"/>
          <p:cNvSpPr txBox="1"/>
          <p:nvPr/>
        </p:nvSpPr>
        <p:spPr>
          <a:xfrm>
            <a:off x="6034755" y="3105024"/>
            <a:ext cx="1692850" cy="307777"/>
          </a:xfrm>
          <a:prstGeom prst="rect">
            <a:avLst/>
          </a:prstGeom>
          <a:noFill/>
        </p:spPr>
        <p:txBody>
          <a:bodyPr wrap="square" rtlCol="0">
            <a:spAutoFit/>
          </a:bodyPr>
          <a:lstStyle/>
          <a:p>
            <a:r>
              <a:rPr kumimoji="1" lang="en-US" altLang="zh-CN" sz="1400" dirty="0">
                <a:solidFill>
                  <a:schemeClr val="bg1"/>
                </a:solidFill>
                <a:latin typeface="Source Han Sans CN Medium" panose="020B0500000000000000" pitchFamily="34" charset="-128"/>
                <a:ea typeface="Source Han Sans CN Medium" panose="020B0500000000000000" pitchFamily="34" charset="-128"/>
              </a:rPr>
              <a:t>RDMA</a:t>
            </a:r>
            <a:r>
              <a:rPr kumimoji="1" lang="zh-CN" altLang="en-US" sz="1400" dirty="0" smtClean="0">
                <a:solidFill>
                  <a:schemeClr val="bg1"/>
                </a:solidFill>
                <a:latin typeface="Source Han Sans CN Medium" panose="020B0500000000000000" pitchFamily="34" charset="-128"/>
                <a:ea typeface="Source Han Sans CN Medium" panose="020B0500000000000000" pitchFamily="34" charset="-128"/>
              </a:rPr>
              <a:t>优点三</a:t>
            </a:r>
            <a:endParaRPr kumimoji="1" lang="zh-CN" altLang="en-US" sz="1400" dirty="0">
              <a:solidFill>
                <a:schemeClr val="bg1"/>
              </a:solidFill>
              <a:latin typeface="Source Han Sans CN Medium" panose="020B0500000000000000" pitchFamily="34" charset="-128"/>
              <a:ea typeface="Source Han Sans CN Medium" panose="020B0500000000000000" pitchFamily="34" charset="-128"/>
            </a:endParaRPr>
          </a:p>
        </p:txBody>
      </p:sp>
      <p:sp>
        <p:nvSpPr>
          <p:cNvPr id="59" name="矩形 58"/>
          <p:cNvSpPr/>
          <p:nvPr/>
        </p:nvSpPr>
        <p:spPr>
          <a:xfrm>
            <a:off x="1913790" y="200820"/>
            <a:ext cx="5346397" cy="669414"/>
          </a:xfrm>
          <a:prstGeom prst="rect">
            <a:avLst/>
          </a:prstGeom>
        </p:spPr>
        <p:txBody>
          <a:bodyPr wrap="square">
            <a:spAutoFit/>
          </a:bodyPr>
          <a:lstStyle/>
          <a:p>
            <a:pPr algn="ctr">
              <a:lnSpc>
                <a:spcPts val="4500"/>
              </a:lnSpc>
            </a:pPr>
            <a:r>
              <a:rPr kumimoji="1" lang="en-US" altLang="zh-CN" sz="3600" b="1" dirty="0">
                <a:solidFill>
                  <a:srgbClr val="487330"/>
                </a:solidFill>
                <a:latin typeface="+mn-ea"/>
                <a:cs typeface="Dubai Medium" panose="020B0503030403030204" pitchFamily="34" charset="-78"/>
              </a:rPr>
              <a:t>RDMA</a:t>
            </a:r>
            <a:r>
              <a:rPr kumimoji="1" lang="zh-CN" altLang="en-US" sz="3600" b="1" dirty="0">
                <a:solidFill>
                  <a:srgbClr val="487330"/>
                </a:solidFill>
                <a:latin typeface="+mn-ea"/>
                <a:cs typeface="Dubai Medium" panose="020B0503030403030204" pitchFamily="34" charset="-78"/>
              </a:rPr>
              <a:t>网卡的数据流</a:t>
            </a:r>
            <a:endParaRPr kumimoji="1" lang="zh-CN" altLang="en-US" sz="3600" b="1" dirty="0">
              <a:solidFill>
                <a:srgbClr val="487330"/>
              </a:solidFill>
              <a:latin typeface="+mn-ea"/>
              <a:cs typeface="Dubai Medium" panose="020B0503030403030204" pitchFamily="34" charset="-78"/>
            </a:endParaRPr>
          </a:p>
        </p:txBody>
      </p:sp>
      <p:sp>
        <p:nvSpPr>
          <p:cNvPr id="60" name="矩形 59"/>
          <p:cNvSpPr/>
          <p:nvPr/>
        </p:nvSpPr>
        <p:spPr>
          <a:xfrm>
            <a:off x="126229" y="1053717"/>
            <a:ext cx="6178320" cy="255326"/>
          </a:xfrm>
          <a:prstGeom prst="rect">
            <a:avLst/>
          </a:prstGeom>
        </p:spPr>
        <p:txBody>
          <a:bodyPr wrap="square">
            <a:spAutoFit/>
          </a:bodyPr>
          <a:lstStyle/>
          <a:p>
            <a:pPr algn="ctr">
              <a:lnSpc>
                <a:spcPct val="150000"/>
              </a:lnSpc>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下图展示了使用</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RDMA</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网卡时，数据在两个运行在不同机器上的</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APP</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之间传递的过程。假设机器</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1</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为发送方，机器</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2</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为接收方。</a:t>
            </a:r>
          </a:p>
        </p:txBody>
      </p:sp>
      <p:pic>
        <p:nvPicPr>
          <p:cNvPr id="61" name="Picture 36" descr="Graphical user interface, text, application&#10;&#10;Description automatically generated"/>
          <p:cNvPicPr>
            <a:picLocks noChangeAspect="1"/>
          </p:cNvPicPr>
          <p:nvPr/>
        </p:nvPicPr>
        <p:blipFill>
          <a:blip r:embed="rId3">
            <a:alphaModFix amt="70000"/>
          </a:blip>
          <a:stretch>
            <a:fillRect/>
          </a:stretch>
        </p:blipFill>
        <p:spPr>
          <a:xfrm>
            <a:off x="8000466" y="4404251"/>
            <a:ext cx="956697" cy="717733"/>
          </a:xfrm>
          <a:prstGeom prst="rect">
            <a:avLst/>
          </a:prstGeom>
        </p:spPr>
      </p:pic>
      <p:pic>
        <p:nvPicPr>
          <p:cNvPr id="9" name="图片 8">
            <a:extLst>
              <a:ext uri="{FF2B5EF4-FFF2-40B4-BE49-F238E27FC236}">
                <a16:creationId xmlns:a16="http://schemas.microsoft.com/office/drawing/2014/main" id="{7D8FA2FA-103E-4D6B-B726-6560F285B558}"/>
              </a:ext>
            </a:extLst>
          </p:cNvPr>
          <p:cNvPicPr>
            <a:picLocks noChangeAspect="1"/>
          </p:cNvPicPr>
          <p:nvPr/>
        </p:nvPicPr>
        <p:blipFill>
          <a:blip r:embed="rId4"/>
          <a:stretch>
            <a:fillRect/>
          </a:stretch>
        </p:blipFill>
        <p:spPr>
          <a:xfrm>
            <a:off x="459324" y="1482023"/>
            <a:ext cx="4829155" cy="2474409"/>
          </a:xfrm>
          <a:prstGeom prst="rect">
            <a:avLst/>
          </a:prstGeom>
        </p:spPr>
      </p:pic>
      <p:sp>
        <p:nvSpPr>
          <p:cNvPr id="10" name="矩形 9"/>
          <p:cNvSpPr/>
          <p:nvPr/>
        </p:nvSpPr>
        <p:spPr>
          <a:xfrm>
            <a:off x="343125" y="4122387"/>
            <a:ext cx="6178320" cy="624851"/>
          </a:xfrm>
          <a:prstGeom prst="rect">
            <a:avLst/>
          </a:prstGeom>
        </p:spPr>
        <p:txBody>
          <a:bodyPr wrap="square">
            <a:spAutoFit/>
          </a:bodyPr>
          <a:lstStyle/>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发送端网卡通过</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DMA</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从用户空间内存复制数据到硬件内部缓存中，并给数据添加各协议层头部和校验信息。</a:t>
            </a:r>
          </a:p>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发送端网卡通过物理链路发送数据给对端的网卡。</a:t>
            </a:r>
          </a:p>
          <a:p>
            <a:pPr marL="228600" indent="-228600">
              <a:lnSpc>
                <a:spcPct val="150000"/>
              </a:lnSpc>
              <a:buFont typeface="+mj-ea"/>
              <a:buAutoNum type="circleNumDbPlain"/>
            </a:pP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接收端网卡接受到数据后，先把各协议层头部和校验信息剥离，然后将硬件缓存中的数据通过</a:t>
            </a:r>
            <a:r>
              <a:rPr lang="en-US" altLang="zh-CN"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DMA</a:t>
            </a:r>
            <a:r>
              <a:rPr lang="zh-CN" altLang="en-US" sz="800"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拷贝到用户空间。</a:t>
            </a:r>
          </a:p>
        </p:txBody>
      </p:sp>
      <p:sp>
        <p:nvSpPr>
          <p:cNvPr id="11" name="圆角矩形 10"/>
          <p:cNvSpPr/>
          <p:nvPr/>
        </p:nvSpPr>
        <p:spPr>
          <a:xfrm>
            <a:off x="5542613" y="1425796"/>
            <a:ext cx="3160416" cy="1266092"/>
          </a:xfrm>
          <a:prstGeom prst="roundRect">
            <a:avLst>
              <a:gd name="adj" fmla="val 50000"/>
            </a:avLst>
          </a:prstGeom>
          <a:gradFill>
            <a:gsLst>
              <a:gs pos="5000">
                <a:srgbClr val="88C369"/>
              </a:gs>
              <a:gs pos="98000">
                <a:srgbClr val="5E923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034756" y="1904521"/>
            <a:ext cx="2539452" cy="527132"/>
          </a:xfrm>
          <a:prstGeom prst="rect">
            <a:avLst/>
          </a:prstGeom>
        </p:spPr>
        <p:txBody>
          <a:bodyPr wrap="square">
            <a:spAutoFit/>
          </a:bodyPr>
          <a:lstStyle/>
          <a:p>
            <a:pPr>
              <a:lnSpc>
                <a:spcPct val="150000"/>
              </a:lnSpc>
            </a:pPr>
            <a:r>
              <a:rPr lang="zh-CN" altLang="en-US" sz="1000" dirty="0">
                <a:solidFill>
                  <a:schemeClr val="bg1"/>
                </a:solidFill>
                <a:latin typeface="Source Han Sans CN ExtraLight" panose="020B0200000000000000" pitchFamily="34" charset="-128"/>
                <a:ea typeface="Source Han Sans CN ExtraLight" panose="020B0200000000000000" pitchFamily="34" charset="-128"/>
              </a:rPr>
              <a:t>零拷贝，省掉了数据在用户空间和内核空间之间拷贝的步骤，降低了数据收发延时。</a:t>
            </a:r>
          </a:p>
        </p:txBody>
      </p:sp>
      <p:sp>
        <p:nvSpPr>
          <p:cNvPr id="13" name="文本框 12"/>
          <p:cNvSpPr txBox="1"/>
          <p:nvPr/>
        </p:nvSpPr>
        <p:spPr>
          <a:xfrm>
            <a:off x="6034755" y="1632364"/>
            <a:ext cx="1692850" cy="307777"/>
          </a:xfrm>
          <a:prstGeom prst="rect">
            <a:avLst/>
          </a:prstGeom>
          <a:noFill/>
        </p:spPr>
        <p:txBody>
          <a:bodyPr wrap="square" rtlCol="0">
            <a:spAutoFit/>
          </a:bodyPr>
          <a:lstStyle/>
          <a:p>
            <a:r>
              <a:rPr kumimoji="1" lang="en-US" altLang="zh-CN" sz="1400" dirty="0">
                <a:solidFill>
                  <a:schemeClr val="bg1"/>
                </a:solidFill>
                <a:latin typeface="Source Han Sans CN Medium" panose="020B0500000000000000" pitchFamily="34" charset="-128"/>
                <a:ea typeface="Source Han Sans CN Medium" panose="020B0500000000000000" pitchFamily="34" charset="-128"/>
              </a:rPr>
              <a:t>RDMA</a:t>
            </a:r>
            <a:r>
              <a:rPr kumimoji="1" lang="zh-CN" altLang="en-US" sz="1400" dirty="0" smtClean="0">
                <a:solidFill>
                  <a:schemeClr val="bg1"/>
                </a:solidFill>
                <a:latin typeface="Source Han Sans CN Medium" panose="020B0500000000000000" pitchFamily="34" charset="-128"/>
                <a:ea typeface="Source Han Sans CN Medium" panose="020B0500000000000000" pitchFamily="34" charset="-128"/>
              </a:rPr>
              <a:t>优点二</a:t>
            </a:r>
            <a:endParaRPr kumimoji="1" lang="zh-CN" altLang="en-US" sz="1400" dirty="0">
              <a:solidFill>
                <a:schemeClr val="bg1"/>
              </a:solidFill>
              <a:latin typeface="Source Han Sans CN Medium" panose="020B0500000000000000" pitchFamily="34" charset="-128"/>
              <a:ea typeface="Source Han Sans CN Medium" panose="020B0500000000000000" pitchFamily="34" charset="-128"/>
            </a:endParaRPr>
          </a:p>
        </p:txBody>
      </p:sp>
    </p:spTree>
    <p:extLst>
      <p:ext uri="{BB962C8B-B14F-4D97-AF65-F5344CB8AC3E}">
        <p14:creationId xmlns:p14="http://schemas.microsoft.com/office/powerpoint/2010/main" val="300246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780705" y="1945980"/>
            <a:ext cx="2268001" cy="1865126"/>
          </a:xfrm>
          <a:prstGeom prst="rect">
            <a:avLst/>
          </a:prstGeom>
          <a:noFill/>
        </p:spPr>
        <p:txBody>
          <a:bodyPr wrap="square" rtlCol="0">
            <a:spAutoFit/>
          </a:bodyPr>
          <a:lstStyle/>
          <a:p>
            <a:pPr lvl="0">
              <a:lnSpc>
                <a:spcPct val="120000"/>
              </a:lnSpc>
            </a:pPr>
            <a:r>
              <a:rPr kumimoji="1" lang="en-US" altLang="zh-CN" sz="3200" b="1" dirty="0" smtClean="0">
                <a:solidFill>
                  <a:srgbClr val="487330"/>
                </a:solidFill>
                <a:latin typeface="Source Han Sans CN Heavy" panose="020B0500000000000000" pitchFamily="34" charset="-128"/>
                <a:ea typeface="Source Han Sans CN Heavy" panose="020B0500000000000000" pitchFamily="34" charset="-128"/>
                <a:cs typeface="Gautami" panose="020B0502040204020203" pitchFamily="34" charset="0"/>
              </a:rPr>
              <a:t>RDMA</a:t>
            </a:r>
            <a:r>
              <a:rPr kumimoji="1" lang="zh-CN" altLang="en-US" sz="3200" b="1" dirty="0" smtClean="0">
                <a:solidFill>
                  <a:srgbClr val="487330"/>
                </a:solidFill>
                <a:latin typeface="Source Han Sans CN Heavy" panose="020B0500000000000000" pitchFamily="34" charset="-128"/>
                <a:ea typeface="Source Han Sans CN Heavy" panose="020B0500000000000000" pitchFamily="34" charset="-128"/>
                <a:cs typeface="Gautami" panose="020B0502040204020203" pitchFamily="34" charset="0"/>
              </a:rPr>
              <a:t>对</a:t>
            </a:r>
            <a:r>
              <a:rPr kumimoji="1" lang="zh-CN" altLang="en-US" sz="3200" b="1" dirty="0">
                <a:solidFill>
                  <a:srgbClr val="487330"/>
                </a:solidFill>
                <a:latin typeface="Source Han Sans CN Heavy" panose="020B0500000000000000" pitchFamily="34" charset="-128"/>
                <a:ea typeface="Source Han Sans CN Heavy" panose="020B0500000000000000" pitchFamily="34" charset="-128"/>
                <a:cs typeface="Gautami" panose="020B0502040204020203" pitchFamily="34" charset="0"/>
              </a:rPr>
              <a:t>硬件提出了新的要求</a:t>
            </a:r>
            <a:endParaRPr kumimoji="1" lang="zh-CN" altLang="en-US" sz="3200" b="1" i="0" u="none" strike="noStrike" kern="1200" cap="none" spc="0" normalizeH="0" baseline="0" noProof="0" dirty="0">
              <a:ln>
                <a:noFill/>
              </a:ln>
              <a:solidFill>
                <a:srgbClr val="487330"/>
              </a:solidFill>
              <a:effectLst/>
              <a:uLnTx/>
              <a:uFillTx/>
              <a:latin typeface="Source Han Sans CN Heavy" panose="020B0500000000000000" pitchFamily="34" charset="-128"/>
              <a:ea typeface="Source Han Sans CN Heavy" panose="020B0500000000000000" pitchFamily="34" charset="-128"/>
              <a:cs typeface="Gautami" panose="020B0502040204020203" pitchFamily="34" charset="0"/>
            </a:endParaRPr>
          </a:p>
        </p:txBody>
      </p:sp>
      <p:sp>
        <p:nvSpPr>
          <p:cNvPr id="17" name="矩形 16"/>
          <p:cNvSpPr/>
          <p:nvPr/>
        </p:nvSpPr>
        <p:spPr>
          <a:xfrm>
            <a:off x="3122179" y="1136463"/>
            <a:ext cx="1854598" cy="577081"/>
          </a:xfrm>
          <a:prstGeom prst="rect">
            <a:avLst/>
          </a:prstGeom>
        </p:spPr>
        <p:txBody>
          <a:bodyPr wrap="square">
            <a:spAutoFit/>
          </a:bodyPr>
          <a:lstStyle/>
          <a:p>
            <a:pPr lvl="0" algn="ctr">
              <a:lnSpc>
                <a:spcPct val="150000"/>
              </a:lnSpc>
            </a:pPr>
            <a:r>
              <a:rPr lang="zh-CN" altLang="en-US" sz="1050" dirty="0">
                <a:solidFill>
                  <a:prstClr val="white"/>
                </a:solidFill>
                <a:latin typeface="Source Han Sans CN ExtraLight" panose="020B0200000000000000" pitchFamily="34" charset="-128"/>
                <a:ea typeface="Source Han Sans CN ExtraLight" panose="020B0200000000000000" pitchFamily="34" charset="-128"/>
              </a:rPr>
              <a:t>能够访问物理地址不连续的用户</a:t>
            </a:r>
            <a:r>
              <a:rPr lang="zh-CN" altLang="en-US" sz="1050" dirty="0" smtClean="0">
                <a:solidFill>
                  <a:prstClr val="white"/>
                </a:solidFill>
                <a:latin typeface="Source Han Sans CN ExtraLight" panose="020B0200000000000000" pitchFamily="34" charset="-128"/>
                <a:ea typeface="Source Han Sans CN ExtraLight" panose="020B0200000000000000" pitchFamily="34" charset="-128"/>
              </a:rPr>
              <a:t>地址空间。</a:t>
            </a:r>
            <a:endParaRPr kumimoji="0" lang="zh-CN" altLang="en-US" sz="1050" b="0" i="0" u="none" strike="noStrike" kern="1200" cap="none" spc="0" normalizeH="0" baseline="0" noProof="0" dirty="0">
              <a:ln>
                <a:noFill/>
              </a:ln>
              <a:solidFill>
                <a:prstClr val="white"/>
              </a:solidFill>
              <a:effectLst/>
              <a:uLnTx/>
              <a:uFillTx/>
              <a:latin typeface="Source Han Sans CN ExtraLight" panose="020B0200000000000000" pitchFamily="34" charset="-128"/>
              <a:ea typeface="Source Han Sans CN ExtraLight" panose="020B0200000000000000" pitchFamily="34" charset="-128"/>
            </a:endParaRPr>
          </a:p>
        </p:txBody>
      </p:sp>
      <p:sp>
        <p:nvSpPr>
          <p:cNvPr id="21" name="文本框 20"/>
          <p:cNvSpPr txBox="1"/>
          <p:nvPr/>
        </p:nvSpPr>
        <p:spPr>
          <a:xfrm>
            <a:off x="3203053" y="784898"/>
            <a:ext cx="1692850" cy="307777"/>
          </a:xfrm>
          <a:prstGeom prst="rect">
            <a:avLst/>
          </a:prstGeom>
          <a:noFill/>
        </p:spPr>
        <p:txBody>
          <a:bodyPr wrap="square" rtlCol="0">
            <a:spAutoFit/>
          </a:bodyPr>
          <a:lstStyle/>
          <a:p>
            <a:pPr lvl="0" algn="ctr"/>
            <a:r>
              <a:rPr kumimoji="1" lang="zh-CN" altLang="en-US" sz="1400" dirty="0">
                <a:solidFill>
                  <a:prstClr val="white"/>
                </a:solidFill>
                <a:latin typeface="Source Han Sans CN Medium" panose="020B0500000000000000" pitchFamily="34" charset="-128"/>
                <a:ea typeface="Source Han Sans CN Medium" panose="020B0500000000000000" pitchFamily="34" charset="-128"/>
              </a:rPr>
              <a:t>地址解析</a:t>
            </a:r>
            <a:endParaRPr kumimoji="1" lang="zh-CN" altLang="en-US" sz="1400" b="0" i="0" u="none" strike="noStrike" kern="1200" cap="none" spc="0" normalizeH="0" baseline="0" noProof="0" dirty="0">
              <a:ln>
                <a:noFill/>
              </a:ln>
              <a:solidFill>
                <a:prstClr val="white"/>
              </a:solidFill>
              <a:effectLst/>
              <a:uLnTx/>
              <a:uFillTx/>
              <a:latin typeface="Source Han Sans CN Medium" panose="020B0500000000000000" pitchFamily="34" charset="-128"/>
              <a:ea typeface="Source Han Sans CN Medium" panose="020B0500000000000000" pitchFamily="34" charset="-128"/>
              <a:cs typeface="+mn-cs"/>
            </a:endParaRPr>
          </a:p>
        </p:txBody>
      </p:sp>
      <p:sp>
        <p:nvSpPr>
          <p:cNvPr id="22" name="矩形 21"/>
          <p:cNvSpPr/>
          <p:nvPr/>
        </p:nvSpPr>
        <p:spPr>
          <a:xfrm>
            <a:off x="5196730" y="2061172"/>
            <a:ext cx="2709484" cy="306494"/>
          </a:xfrm>
          <a:prstGeom prst="rect">
            <a:avLst/>
          </a:prstGeom>
        </p:spPr>
        <p:txBody>
          <a:bodyPr wrap="square">
            <a:spAutoFit/>
          </a:bodyPr>
          <a:lstStyle/>
          <a:p>
            <a:pPr lvl="0" algn="ctr">
              <a:lnSpc>
                <a:spcPct val="150000"/>
              </a:lnSpc>
            </a:pPr>
            <a:r>
              <a:rPr lang="zh-CN" altLang="en-US" sz="1050" dirty="0" smtClean="0">
                <a:solidFill>
                  <a:prstClr val="white"/>
                </a:solidFill>
                <a:latin typeface="Source Han Sans CN ExtraLight" panose="020B0200000000000000" pitchFamily="34" charset="-128"/>
                <a:ea typeface="Source Han Sans CN ExtraLight" panose="020B0200000000000000" pitchFamily="34" charset="-128"/>
              </a:rPr>
              <a:t>负责封装</a:t>
            </a:r>
            <a:r>
              <a:rPr lang="zh-CN" altLang="en-US" sz="1050" dirty="0">
                <a:solidFill>
                  <a:prstClr val="white"/>
                </a:solidFill>
                <a:latin typeface="Source Han Sans CN ExtraLight" panose="020B0200000000000000" pitchFamily="34" charset="-128"/>
                <a:ea typeface="Source Han Sans CN ExtraLight" panose="020B0200000000000000" pitchFamily="34" charset="-128"/>
              </a:rPr>
              <a:t>和解析</a:t>
            </a:r>
            <a:r>
              <a:rPr lang="zh-CN" altLang="en-US" sz="1050" dirty="0" smtClean="0">
                <a:solidFill>
                  <a:prstClr val="white"/>
                </a:solidFill>
                <a:latin typeface="Source Han Sans CN ExtraLight" panose="020B0200000000000000" pitchFamily="34" charset="-128"/>
                <a:ea typeface="Source Han Sans CN ExtraLight" panose="020B0200000000000000" pitchFamily="34" charset="-128"/>
              </a:rPr>
              <a:t>数据包。</a:t>
            </a:r>
            <a:endParaRPr kumimoji="0" lang="zh-CN" altLang="en-US" sz="1050" b="0" i="0" u="none" strike="noStrike" kern="1200" cap="none" spc="0" normalizeH="0" baseline="0" noProof="0" dirty="0">
              <a:ln>
                <a:noFill/>
              </a:ln>
              <a:solidFill>
                <a:prstClr val="white"/>
              </a:solidFill>
              <a:effectLst/>
              <a:uLnTx/>
              <a:uFillTx/>
              <a:latin typeface="Source Han Sans CN ExtraLight" panose="020B0200000000000000" pitchFamily="34" charset="-128"/>
              <a:ea typeface="Source Han Sans CN ExtraLight" panose="020B0200000000000000" pitchFamily="34" charset="-128"/>
            </a:endParaRPr>
          </a:p>
        </p:txBody>
      </p:sp>
      <p:sp>
        <p:nvSpPr>
          <p:cNvPr id="23" name="文本框 22"/>
          <p:cNvSpPr txBox="1"/>
          <p:nvPr/>
        </p:nvSpPr>
        <p:spPr>
          <a:xfrm>
            <a:off x="5705047" y="1677995"/>
            <a:ext cx="1692850" cy="307777"/>
          </a:xfrm>
          <a:prstGeom prst="rect">
            <a:avLst/>
          </a:prstGeom>
          <a:noFill/>
        </p:spPr>
        <p:txBody>
          <a:bodyPr wrap="square" rtlCol="0">
            <a:spAutoFit/>
          </a:bodyPr>
          <a:lstStyle/>
          <a:p>
            <a:pPr lvl="0" algn="ctr"/>
            <a:r>
              <a:rPr kumimoji="1" lang="zh-CN" altLang="en-US" sz="1400" dirty="0">
                <a:solidFill>
                  <a:prstClr val="white"/>
                </a:solidFill>
                <a:latin typeface="Source Han Sans CN Medium" panose="020B0500000000000000" pitchFamily="34" charset="-128"/>
                <a:ea typeface="Source Han Sans CN Medium" panose="020B0500000000000000" pitchFamily="34" charset="-128"/>
              </a:rPr>
              <a:t>协议处理</a:t>
            </a:r>
            <a:endParaRPr kumimoji="1" lang="zh-CN" altLang="en-US" sz="1400" b="0" i="0" u="none" strike="noStrike" kern="1200" cap="none" spc="0" normalizeH="0" baseline="0" noProof="0" dirty="0">
              <a:ln>
                <a:noFill/>
              </a:ln>
              <a:solidFill>
                <a:prstClr val="white"/>
              </a:solidFill>
              <a:effectLst/>
              <a:uLnTx/>
              <a:uFillTx/>
              <a:latin typeface="Source Han Sans CN Medium" panose="020B0500000000000000" pitchFamily="34" charset="-128"/>
              <a:ea typeface="Source Han Sans CN Medium" panose="020B0500000000000000" pitchFamily="34" charset="-128"/>
              <a:cs typeface="+mn-cs"/>
            </a:endParaRPr>
          </a:p>
        </p:txBody>
      </p:sp>
      <p:pic>
        <p:nvPicPr>
          <p:cNvPr id="24" name="Picture 19" descr="Graphical user interface, text, application&#10;&#10;Description automatically generated"/>
          <p:cNvPicPr>
            <a:picLocks noChangeAspect="1"/>
          </p:cNvPicPr>
          <p:nvPr/>
        </p:nvPicPr>
        <p:blipFill>
          <a:blip r:embed="rId4">
            <a:alphaModFix amt="70000"/>
          </a:blip>
          <a:stretch>
            <a:fillRect/>
          </a:stretch>
        </p:blipFill>
        <p:spPr>
          <a:xfrm>
            <a:off x="207746" y="-31296"/>
            <a:ext cx="956697" cy="717733"/>
          </a:xfrm>
          <a:prstGeom prst="rect">
            <a:avLst/>
          </a:prstGeom>
        </p:spPr>
      </p:pic>
    </p:spTree>
    <p:extLst>
      <p:ext uri="{BB962C8B-B14F-4D97-AF65-F5344CB8AC3E}">
        <p14:creationId xmlns:p14="http://schemas.microsoft.com/office/powerpoint/2010/main" val="20775929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3559175" y="332864"/>
            <a:ext cx="2095829"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0" b="0" i="0" u="none" strike="noStrike" kern="1200" cap="none" spc="0" normalizeH="0" baseline="0" noProof="0" dirty="0" smtClean="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rPr>
              <a:t>02</a:t>
            </a:r>
            <a:endParaRPr kumimoji="1" lang="zh-CN" altLang="en-US" sz="12000" b="0" i="0" u="none" strike="noStrike" kern="1200" cap="none" spc="0" normalizeH="0" baseline="0" noProof="0" dirty="0">
              <a:ln>
                <a:solidFill>
                  <a:srgbClr val="CAD5E2"/>
                </a:solidFill>
              </a:ln>
              <a:solidFill>
                <a:srgbClr val="5E923D"/>
              </a:solidFill>
              <a:effectLst/>
              <a:uLnTx/>
              <a:uFillTx/>
              <a:latin typeface="Source Han Sans CN Light" panose="020B0300000000000000" pitchFamily="34" charset="-128"/>
              <a:ea typeface="Source Han Sans CN Light" panose="020B0300000000000000" pitchFamily="34" charset="-128"/>
              <a:cs typeface="+mn-cs"/>
            </a:endParaRPr>
          </a:p>
        </p:txBody>
      </p:sp>
      <p:sp>
        <p:nvSpPr>
          <p:cNvPr id="15" name="文本框 14"/>
          <p:cNvSpPr txBox="1"/>
          <p:nvPr/>
        </p:nvSpPr>
        <p:spPr>
          <a:xfrm>
            <a:off x="3348641" y="1731088"/>
            <a:ext cx="244671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PART</a:t>
            </a:r>
            <a:r>
              <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rPr>
              <a:t> </a:t>
            </a:r>
            <a:r>
              <a:rPr kumimoji="1" lang="en-US" altLang="zh-CN" b="1" dirty="0" smtClean="0">
                <a:solidFill>
                  <a:srgbClr val="3D6329"/>
                </a:solidFill>
                <a:latin typeface="Source Han Sans CN" panose="020B0500000000000000" pitchFamily="34" charset="-128"/>
                <a:ea typeface="Source Han Sans CN" panose="020B0500000000000000" pitchFamily="34" charset="-128"/>
              </a:rPr>
              <a:t>TWO</a:t>
            </a:r>
            <a:endParaRPr kumimoji="1" lang="zh-CN" altLang="en-US" sz="1800" b="1" i="0" u="none" strike="noStrike" kern="1200" cap="none" spc="0" normalizeH="0" baseline="0" noProof="0" dirty="0">
              <a:ln>
                <a:noFill/>
              </a:ln>
              <a:solidFill>
                <a:srgbClr val="3D6329"/>
              </a:solidFill>
              <a:effectLst/>
              <a:uLnTx/>
              <a:uFillTx/>
              <a:latin typeface="Source Han Sans CN" panose="020B0500000000000000" pitchFamily="34" charset="-128"/>
              <a:ea typeface="Source Han Sans CN" panose="020B0500000000000000" pitchFamily="34" charset="-128"/>
              <a:cs typeface="+mn-cs"/>
            </a:endParaRPr>
          </a:p>
        </p:txBody>
      </p:sp>
      <p:sp>
        <p:nvSpPr>
          <p:cNvPr id="16" name="文本框 15"/>
          <p:cNvSpPr txBox="1"/>
          <p:nvPr/>
        </p:nvSpPr>
        <p:spPr>
          <a:xfrm>
            <a:off x="2184908" y="2795665"/>
            <a:ext cx="4844361" cy="523220"/>
          </a:xfrm>
          <a:prstGeom prst="rect">
            <a:avLst/>
          </a:prstGeom>
          <a:noFill/>
        </p:spPr>
        <p:txBody>
          <a:bodyPr wrap="square" rtlCol="0">
            <a:spAutoFit/>
          </a:bodyPr>
          <a:lstStyle/>
          <a:p>
            <a:pPr lvl="0" algn="ctr"/>
            <a:r>
              <a:rPr kumimoji="1" lang="en-US" altLang="zh-CN" sz="2800" b="1" dirty="0">
                <a:solidFill>
                  <a:prstClr val="white"/>
                </a:solidFill>
                <a:latin typeface="Source Han Sans CN" panose="020B0500000000000000" pitchFamily="34" charset="-128"/>
                <a:ea typeface="Source Han Sans CN" panose="020B0500000000000000" pitchFamily="34" charset="-128"/>
              </a:rPr>
              <a:t>RDMA</a:t>
            </a:r>
            <a:r>
              <a:rPr kumimoji="1" lang="zh-CN" altLang="en-US" sz="2800" b="1" dirty="0">
                <a:solidFill>
                  <a:prstClr val="white"/>
                </a:solidFill>
                <a:latin typeface="Source Han Sans CN" panose="020B0500000000000000" pitchFamily="34" charset="-128"/>
                <a:ea typeface="Source Han Sans CN" panose="020B0500000000000000" pitchFamily="34" charset="-128"/>
              </a:rPr>
              <a:t>协议类型</a:t>
            </a:r>
            <a:endParaRPr kumimoji="1" lang="zh-CN" altLang="en-US" sz="2800" b="1" dirty="0">
              <a:solidFill>
                <a:prstClr val="white"/>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35552628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2191</Words>
  <Application>Microsoft Office PowerPoint</Application>
  <PresentationFormat>全屏显示(16:9)</PresentationFormat>
  <Paragraphs>188</Paragraphs>
  <Slides>35</Slides>
  <Notes>35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Avenir Black</vt:lpstr>
      <vt:lpstr>Dubai Medium</vt:lpstr>
      <vt:lpstr>Gautami</vt:lpstr>
      <vt:lpstr>Source Han Sans CN</vt:lpstr>
      <vt:lpstr>Source Han Sans CN ExtraLight</vt:lpstr>
      <vt:lpstr>Source Han Sans CN Heavy</vt:lpstr>
      <vt:lpstr>Source Han Sans CN Light</vt:lpstr>
      <vt:lpstr>Source Han Sans CN Medium</vt:lpstr>
      <vt:lpstr>等线</vt:lpstr>
      <vt:lpstr>等线 Light</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Bruce Liu (刘伟)-云数据中心集团</cp:lastModifiedBy>
  <cp:revision>11</cp:revision>
  <dcterms:created xsi:type="dcterms:W3CDTF">2023-05-16T03:15:20Z</dcterms:created>
  <dcterms:modified xsi:type="dcterms:W3CDTF">2023-05-17T02:48:29Z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
  </property>
</Properties>
</file>